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63" r:id="rId4"/>
    <p:sldId id="261" r:id="rId5"/>
    <p:sldId id="262" r:id="rId6"/>
    <p:sldId id="264" r:id="rId7"/>
    <p:sldId id="265" r:id="rId8"/>
    <p:sldId id="279" r:id="rId9"/>
    <p:sldId id="266" r:id="rId10"/>
    <p:sldId id="280" r:id="rId11"/>
    <p:sldId id="278" r:id="rId12"/>
    <p:sldId id="282" r:id="rId13"/>
    <p:sldId id="281" r:id="rId14"/>
    <p:sldId id="283" r:id="rId15"/>
    <p:sldId id="284" r:id="rId16"/>
    <p:sldId id="285" r:id="rId17"/>
    <p:sldId id="286" r:id="rId18"/>
    <p:sldId id="287" r:id="rId19"/>
    <p:sldId id="288" r:id="rId20"/>
    <p:sldId id="289" r:id="rId21"/>
    <p:sldId id="290" r:id="rId22"/>
    <p:sldId id="291" r:id="rId23"/>
    <p:sldId id="292" r:id="rId24"/>
    <p:sldId id="293" r:id="rId25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Интерактивная карта Крыница" id="{E6363FB0-0F8F-459F-A547-1C0BCF9655CB}">
          <p14:sldIdLst>
            <p14:sldId id="256"/>
          </p14:sldIdLst>
        </p14:section>
        <p14:section name="Легенда карты октябрьского района" id="{E55D940C-0152-4F40-90AD-8E346489861F}">
          <p14:sldIdLst>
            <p14:sldId id="257"/>
          </p14:sldIdLst>
        </p14:section>
        <p14:section name="сектора октябрьского района" id="{11E8574C-893D-4798-BA7C-64411C728E55}">
          <p14:sldIdLst>
            <p14:sldId id="263"/>
            <p14:sldId id="261"/>
            <p14:sldId id="262"/>
            <p14:sldId id="264"/>
            <p14:sldId id="265"/>
          </p14:sldIdLst>
        </p14:section>
        <p14:section name="подробные сведения о памятниках" id="{A095D51B-FD0C-4139-A900-F932D7F163C7}">
          <p14:sldIdLst>
            <p14:sldId id="279"/>
            <p14:sldId id="266"/>
            <p14:sldId id="280"/>
            <p14:sldId id="278"/>
            <p14:sldId id="282"/>
            <p14:sldId id="281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00" autoAdjust="0"/>
    <p:restoredTop sz="94662" autoAdjust="0"/>
  </p:normalViewPr>
  <p:slideViewPr>
    <p:cSldViewPr>
      <p:cViewPr>
        <p:scale>
          <a:sx n="110" d="100"/>
          <a:sy n="110" d="100"/>
        </p:scale>
        <p:origin x="-342" y="30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5722DF-116F-4F10-AD03-C2367A70CB38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BA77D2-1D90-49D4-A54C-09B8979A59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577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A77D2-1D90-49D4-A54C-09B8979A59D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331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2.png"/><Relationship Id="rId7" Type="http://schemas.openxmlformats.org/officeDocument/2006/relationships/slide" Target="slide5.xml"/><Relationship Id="rId12" Type="http://schemas.openxmlformats.org/officeDocument/2006/relationships/slide" Target="slide8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slide" Target="slide3.xml"/><Relationship Id="rId5" Type="http://schemas.openxmlformats.org/officeDocument/2006/relationships/image" Target="../media/image4.png"/><Relationship Id="rId10" Type="http://schemas.openxmlformats.org/officeDocument/2006/relationships/slide" Target="slide6.xml"/><Relationship Id="rId4" Type="http://schemas.openxmlformats.org/officeDocument/2006/relationships/image" Target="../media/image3.png"/><Relationship Id="rId9" Type="http://schemas.openxmlformats.org/officeDocument/2006/relationships/slide" Target="slide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slide" Target="slide16.xml"/><Relationship Id="rId3" Type="http://schemas.openxmlformats.org/officeDocument/2006/relationships/slide" Target="slide2.xml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slide" Target="slide19.xml"/><Relationship Id="rId5" Type="http://schemas.openxmlformats.org/officeDocument/2006/relationships/image" Target="../media/image8.png"/><Relationship Id="rId15" Type="http://schemas.openxmlformats.org/officeDocument/2006/relationships/slide" Target="slide11.xml"/><Relationship Id="rId10" Type="http://schemas.openxmlformats.org/officeDocument/2006/relationships/slide" Target="slide18.xml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slide" Target="slide1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10.xml"/><Relationship Id="rId3" Type="http://schemas.openxmlformats.org/officeDocument/2006/relationships/slide" Target="slide2.xml"/><Relationship Id="rId7" Type="http://schemas.openxmlformats.org/officeDocument/2006/relationships/slide" Target="slide22.xml"/><Relationship Id="rId12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openxmlformats.org/officeDocument/2006/relationships/slide" Target="slide12.xml"/><Relationship Id="rId4" Type="http://schemas.openxmlformats.org/officeDocument/2006/relationships/image" Target="../media/image15.jpeg"/><Relationship Id="rId9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slide" Target="slide2.xml"/><Relationship Id="rId7" Type="http://schemas.openxmlformats.org/officeDocument/2006/relationships/slide" Target="slide23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slide" Target="slide24.xml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openxmlformats.org/officeDocument/2006/relationships/slide" Target="slide14.xml"/><Relationship Id="rId3" Type="http://schemas.openxmlformats.org/officeDocument/2006/relationships/slide" Target="slide2.xml"/><Relationship Id="rId7" Type="http://schemas.openxmlformats.org/officeDocument/2006/relationships/image" Target="../media/image28.jpeg"/><Relationship Id="rId12" Type="http://schemas.openxmlformats.org/officeDocument/2006/relationships/slide" Target="slide9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slide" Target="slide15.xml"/><Relationship Id="rId5" Type="http://schemas.openxmlformats.org/officeDocument/2006/relationships/image" Target="../media/image26.emf"/><Relationship Id="rId10" Type="http://schemas.openxmlformats.org/officeDocument/2006/relationships/slide" Target="slide13.xml"/><Relationship Id="rId4" Type="http://schemas.openxmlformats.org/officeDocument/2006/relationships/image" Target="../media/image25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slide" Target="slide2.xml"/><Relationship Id="rId7" Type="http://schemas.openxmlformats.org/officeDocument/2006/relationships/image" Target="../media/image1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1.xml"/><Relationship Id="rId11" Type="http://schemas.openxmlformats.org/officeDocument/2006/relationships/slide" Target="slide20.xml"/><Relationship Id="rId5" Type="http://schemas.openxmlformats.org/officeDocument/2006/relationships/image" Target="../media/image31.png"/><Relationship Id="rId10" Type="http://schemas.openxmlformats.org/officeDocument/2006/relationships/image" Target="../media/image33.jpeg"/><Relationship Id="rId4" Type="http://schemas.openxmlformats.org/officeDocument/2006/relationships/image" Target="../media/image30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octmogilev.gov.by/templates/octadm/img/1_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7" r="6480"/>
          <a:stretch/>
        </p:blipFill>
        <p:spPr bwMode="auto">
          <a:xfrm>
            <a:off x="0" y="2110297"/>
            <a:ext cx="9144000" cy="305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987575"/>
            <a:ext cx="8532440" cy="1440160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Интерактивная карта 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Звездочка на карте района» 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(</a:t>
            </a:r>
            <a:r>
              <a:rPr lang="ru-RU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Октябрьский район </a:t>
            </a:r>
            <a:r>
              <a:rPr lang="ru-RU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г.Могилев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)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4245357"/>
            <a:ext cx="7200800" cy="1314450"/>
          </a:xfrm>
        </p:spPr>
        <p:txBody>
          <a:bodyPr>
            <a:normAutofit/>
          </a:bodyPr>
          <a:lstStyle/>
          <a:p>
            <a:r>
              <a:rPr lang="ru-RU" sz="2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начала работы перейдите в режим презентации ( нажмите </a:t>
            </a:r>
            <a:r>
              <a:rPr lang="en-US" sz="2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ru-RU" sz="2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57424" y="195486"/>
            <a:ext cx="7704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ГОСУДАРСТВЕННОЕ 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УЧРЕЖДЕНИЕ  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ДОПОЛНИТЕЛЬНОГО 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ОБРАЗОВАНИЯ «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ЦЕНТР 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ТВОРЧЕСТВА  «ЭВЕРЕСТ» Г.МОГИЛЕВА»</a:t>
            </a:r>
            <a:endParaRPr lang="ru-RU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86341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9252520" cy="9144000"/>
          </a:xfrm>
        </p:spPr>
      </p:pic>
      <p:sp>
        <p:nvSpPr>
          <p:cNvPr id="3" name="Прямоугольник 2"/>
          <p:cNvSpPr/>
          <p:nvPr/>
        </p:nvSpPr>
        <p:spPr>
          <a:xfrm>
            <a:off x="2295030" y="1129679"/>
            <a:ext cx="4572000" cy="830997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spcAft>
                <a:spcPts val="0"/>
              </a:spcAft>
              <a:tabLst>
                <a:tab pos="3857625" algn="l"/>
              </a:tabLst>
            </a:pP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Times New Roman"/>
              </a:rPr>
              <a:t>Памятник на братской могиле советских воинов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38" y="2067694"/>
            <a:ext cx="4098622" cy="34116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628436" y="2067694"/>
            <a:ext cx="4101417" cy="267765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мемориального комплекса “</a:t>
            </a:r>
            <a:r>
              <a:rPr lang="ru-RU" alt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Луполовский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лагерь смерти” по проспекту Шмидта. Памятник истории. Захоронены 53 воина, погибшие в июне 1944 г. в боях 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немецко-фашистскими захватчиками 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подступах к </a:t>
            </a:r>
            <a:r>
              <a:rPr lang="ru-RU" alt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Могилёву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районе </a:t>
            </a:r>
            <a:r>
              <a:rPr lang="ru-RU" alt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Луполово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Среди захороненных воины 238-й дивизии 121-го стрелкового корпуса 50-й армии и 369-й дивизии 62-го стрелкового корпуса 49-й армии 2-го Белорусского фронта. В 1948 г. на могиле установлен памятник – скульптура преклонившего колено солдата с автоматом.</a:t>
            </a:r>
            <a:endParaRPr kumimoji="0" lang="ru-RU" altLang="ru-RU" sz="1400" i="0" u="none" strike="noStrike" cap="none" normalizeH="0" baseline="0" dirty="0" smtClean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Управляющая кнопка: домой 6">
            <a:hlinkClick r:id="rId4" action="ppaction://hlinksldjump" highlightClick="1"/>
          </p:cNvPr>
          <p:cNvSpPr/>
          <p:nvPr/>
        </p:nvSpPr>
        <p:spPr>
          <a:xfrm>
            <a:off x="3047869" y="4429557"/>
            <a:ext cx="504056" cy="419361"/>
          </a:xfrm>
          <a:prstGeom prst="actionButtonHome">
            <a:avLst/>
          </a:prstGeom>
          <a:gradFill>
            <a:gsLst>
              <a:gs pos="12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50800">
            <a:gradFill>
              <a:gsLst>
                <a:gs pos="12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ffectLst>
            <a:glow rad="63500">
              <a:schemeClr val="tx2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8" name="Управляющая кнопка: назад 7">
            <a:hlinkClick r:id="" action="ppaction://hlinkshowjump?jump=lastslideviewed" highlightClick="1"/>
          </p:cNvPr>
          <p:cNvSpPr/>
          <p:nvPr/>
        </p:nvSpPr>
        <p:spPr>
          <a:xfrm>
            <a:off x="3707904" y="4429557"/>
            <a:ext cx="504056" cy="419361"/>
          </a:xfrm>
          <a:prstGeom prst="actionButtonBackPrevious">
            <a:avLst/>
          </a:prstGeom>
          <a:gradFill>
            <a:gsLst>
              <a:gs pos="29000">
                <a:srgbClr val="00B050"/>
              </a:gs>
              <a:gs pos="59000">
                <a:srgbClr val="FF0000"/>
              </a:gs>
              <a:gs pos="70000">
                <a:srgbClr val="FF0000"/>
              </a:gs>
              <a:gs pos="100000">
                <a:srgbClr val="FFEBFA"/>
              </a:gs>
            </a:gsLst>
            <a:lin ang="16200000" scaled="1"/>
          </a:gradFill>
          <a:ln w="50800">
            <a:solidFill>
              <a:schemeClr val="tx1">
                <a:lumMod val="95000"/>
                <a:lumOff val="5000"/>
                <a:alpha val="0"/>
              </a:schemeClr>
            </a:solidFill>
          </a:ln>
          <a:effectLst>
            <a:glow rad="63500">
              <a:schemeClr val="tx2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639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930" y="-1553657"/>
            <a:ext cx="9540552" cy="9540552"/>
          </a:xfrm>
        </p:spPr>
      </p:pic>
      <p:sp>
        <p:nvSpPr>
          <p:cNvPr id="3" name="Прямоугольник 2"/>
          <p:cNvSpPr/>
          <p:nvPr/>
        </p:nvSpPr>
        <p:spPr>
          <a:xfrm>
            <a:off x="1335960" y="195486"/>
            <a:ext cx="6424772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Мемориальный комплекс “Землянка”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295562"/>
            <a:ext cx="3666074" cy="280831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707904" y="1212431"/>
            <a:ext cx="5328592" cy="3426579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ts val="13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 км на восток от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МоАЗ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имени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С.М.Кирова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лесу возле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Чаусского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шоссе.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истории. С 24 июня по 3 июля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1941г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здесь размещался штаб Западного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фронта. Командующие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фронтом: генерал армии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Д.Г.Павлов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генерал-лейтенант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А.И.Ерёменко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Маршал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СССР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С.К.Тимошенко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Штаб фронта, ЦК КП(б)Б и СНК БССР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перебазировались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Минска в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Могилёв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25 июня. 27 июня прибыли представители Ставки Главного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командования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Маршалы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СССР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К.Е.Ворошилов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Б.М.Шапошников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1 июля 1941г. в штабе состоялось совещание партийного актива с участием 1-го секретаря ЦК КП(б)Б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П.К.Пономаренко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Ворошилова и Шапошникова, 1-го секретаря Могилёвского обкома КП(б)Б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И.Н.Макарова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1-го секретаря Могилёвского обкома ЛКСМБ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Ф.А.Сурганова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Были разработаны конкретные меры по укреплению обороны, рассмотрены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руководства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боевыми действиями.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13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1964г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возле землянки установлена стела с памятной надписью. В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1982г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создан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мемориальный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комплекс, включающий сооружённую из бетона мемориальную землянку, стелу с памятной надписью и окружённое по периметру бетонными плитами место расположения землянки штаба Западного фронта.</a:t>
            </a:r>
          </a:p>
        </p:txBody>
      </p:sp>
      <p:sp>
        <p:nvSpPr>
          <p:cNvPr id="7" name="Управляющая кнопка: домой 6">
            <a:hlinkClick r:id="rId4" action="ppaction://hlinksldjump" highlightClick="1"/>
          </p:cNvPr>
          <p:cNvSpPr/>
          <p:nvPr/>
        </p:nvSpPr>
        <p:spPr>
          <a:xfrm>
            <a:off x="2123728" y="2797258"/>
            <a:ext cx="504056" cy="419361"/>
          </a:xfrm>
          <a:prstGeom prst="actionButtonHome">
            <a:avLst/>
          </a:prstGeom>
          <a:gradFill>
            <a:gsLst>
              <a:gs pos="12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50800">
            <a:gradFill>
              <a:gsLst>
                <a:gs pos="12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ffectLst>
            <a:glow rad="63500">
              <a:schemeClr val="tx2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8" name="Управляющая кнопка: назад 7">
            <a:hlinkClick r:id="" action="ppaction://hlinkshowjump?jump=lastslideviewed" highlightClick="1"/>
          </p:cNvPr>
          <p:cNvSpPr/>
          <p:nvPr/>
        </p:nvSpPr>
        <p:spPr>
          <a:xfrm>
            <a:off x="2771800" y="2760116"/>
            <a:ext cx="504056" cy="456503"/>
          </a:xfrm>
          <a:prstGeom prst="actionButtonBackPrevious">
            <a:avLst/>
          </a:prstGeom>
          <a:gradFill>
            <a:gsLst>
              <a:gs pos="29000">
                <a:srgbClr val="00B050"/>
              </a:gs>
              <a:gs pos="59000">
                <a:srgbClr val="FF0000"/>
              </a:gs>
              <a:gs pos="70000">
                <a:srgbClr val="FF0000"/>
              </a:gs>
              <a:gs pos="100000">
                <a:srgbClr val="FFEBFA"/>
              </a:gs>
            </a:gsLst>
            <a:lin ang="16200000" scaled="1"/>
          </a:gradFill>
          <a:ln w="50800">
            <a:solidFill>
              <a:schemeClr val="tx1">
                <a:lumMod val="95000"/>
                <a:lumOff val="5000"/>
                <a:alpha val="0"/>
              </a:schemeClr>
            </a:solidFill>
          </a:ln>
          <a:effectLst>
            <a:glow rad="63500">
              <a:schemeClr val="tx2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984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2835" y="-535999"/>
            <a:ext cx="9540552" cy="9540552"/>
          </a:xfrm>
        </p:spPr>
      </p:pic>
      <p:sp>
        <p:nvSpPr>
          <p:cNvPr id="3" name="Прямоугольник 2"/>
          <p:cNvSpPr/>
          <p:nvPr/>
        </p:nvSpPr>
        <p:spPr>
          <a:xfrm>
            <a:off x="1331640" y="411510"/>
            <a:ext cx="6322052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Здание </a:t>
            </a:r>
            <a:r>
              <a:rPr lang="ru-RU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Луполовского</a:t>
            </a:r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аэродрома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128216"/>
            <a:ext cx="4139952" cy="33123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211960" y="1128216"/>
            <a:ext cx="4824536" cy="301621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ts val="1200"/>
              </a:lnSpc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проспекту Шмидта, на территории СШ 5. Памятник истории. Аэродром создан во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2-й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половине 30-х годов ХХ века. С сентября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1940г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на нём дислоцировалась 172-я авиационная база, которая в мае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1941г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была переименована в 268-й батальон аэродромного обслуживания. В период Великой Отечественной войны с 22 июня по 12 июля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1941г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базировались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160-й, 161-й, 162-й и 163-й истребительные авиационные полки 43-й истребительной авиационной дивизии (генерал-майор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Г.Н.Захаров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небе над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Могилёвом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прославились лётчики: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Н.В.Терёхин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М.П.Девятаев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А.П.Кобец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И.В.Замаруев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могилах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погибших летчиков вместо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памятников были поставлены обломки разбитых самолётов. Сейчас здесь расположен жилой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микрорайон.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Защищал аэродром 3-й батальон 747-го стрелкового полка (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подполковник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А.В.Щеглов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172-й стрелковой дивизии до 22 июля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1941г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войны аэродром восстановлен и до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1972г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осуществлял грузопассажирские 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перевозки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На аэродроме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использовались в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сельхозавиации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самолёты-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«кукурузники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Здесь проходили подготовку спортсмены-лётчики и парашютисты. С началом строительства ПО «Химволокно» аэропорт перенесён за черту города, в 20 км от окраины.</a:t>
            </a:r>
          </a:p>
        </p:txBody>
      </p:sp>
      <p:sp>
        <p:nvSpPr>
          <p:cNvPr id="7" name="Управляющая кнопка: домой 6">
            <a:hlinkClick r:id="rId4" action="ppaction://hlinksldjump" highlightClick="1"/>
          </p:cNvPr>
          <p:cNvSpPr/>
          <p:nvPr/>
        </p:nvSpPr>
        <p:spPr>
          <a:xfrm>
            <a:off x="2771800" y="4234277"/>
            <a:ext cx="504056" cy="419361"/>
          </a:xfrm>
          <a:prstGeom prst="actionButtonHome">
            <a:avLst/>
          </a:prstGeom>
          <a:gradFill>
            <a:gsLst>
              <a:gs pos="12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50800">
            <a:gradFill>
              <a:gsLst>
                <a:gs pos="12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ffectLst>
            <a:glow rad="63500">
              <a:schemeClr val="tx2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8" name="Управляющая кнопка: назад 7">
            <a:hlinkClick r:id="" action="ppaction://hlinkshowjump?jump=lastslideviewed" highlightClick="1"/>
          </p:cNvPr>
          <p:cNvSpPr/>
          <p:nvPr/>
        </p:nvSpPr>
        <p:spPr>
          <a:xfrm>
            <a:off x="3491880" y="4234277"/>
            <a:ext cx="504056" cy="419361"/>
          </a:xfrm>
          <a:prstGeom prst="actionButtonBackPrevious">
            <a:avLst/>
          </a:prstGeom>
          <a:gradFill>
            <a:gsLst>
              <a:gs pos="29000">
                <a:srgbClr val="00B050"/>
              </a:gs>
              <a:gs pos="59000">
                <a:srgbClr val="FF0000"/>
              </a:gs>
              <a:gs pos="70000">
                <a:srgbClr val="FF0000"/>
              </a:gs>
              <a:gs pos="100000">
                <a:srgbClr val="FFEBFA"/>
              </a:gs>
            </a:gsLst>
            <a:lin ang="16200000" scaled="1"/>
          </a:gradFill>
          <a:ln w="50800">
            <a:solidFill>
              <a:schemeClr val="tx1">
                <a:lumMod val="95000"/>
                <a:lumOff val="5000"/>
                <a:alpha val="0"/>
              </a:schemeClr>
            </a:solidFill>
          </a:ln>
          <a:effectLst>
            <a:glow rad="63500">
              <a:schemeClr val="tx2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380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79" y="-1452711"/>
            <a:ext cx="9540552" cy="9540552"/>
          </a:xfrm>
        </p:spPr>
      </p:pic>
      <p:sp>
        <p:nvSpPr>
          <p:cNvPr id="3" name="Прямоугольник 2"/>
          <p:cNvSpPr/>
          <p:nvPr/>
        </p:nvSpPr>
        <p:spPr>
          <a:xfrm>
            <a:off x="1259632" y="-18107"/>
            <a:ext cx="6471592" cy="10772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Каплица </a:t>
            </a:r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памяти </a:t>
            </a:r>
            <a:endParaRPr lang="ru-RU" sz="32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воинов-интернационалистов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951176" y="1021201"/>
            <a:ext cx="5085320" cy="393954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ts val="1200"/>
              </a:lnSpc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 улице  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Большая 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аусская 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 берегу  Д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непра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недалеко  от  гостиницы </a:t>
            </a:r>
            <a:r>
              <a:rPr lang="be-BY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“Турист</a:t>
            </a:r>
            <a:r>
              <a:rPr lang="be-BY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”. Памятник истории.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плане каплица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стиле древнерусской православной архитектуры образует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квадрат – символ твёрдости веры, высота её порталов составляет два квадрата, в основу композиции заложен символ креста, означающий победу над смертью. Каплица сделана из железобетона и гранита, её высота – 16 м. Четырёхметровая скульптурная композиция сделана из бронзы и красного гранита. Купол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покрыт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медью. Скульптура олицетворяет святой и возвышенный образ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Матери–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еларуси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благословляющей своих сыновей на ратный подвиг. Скульптурная композиция символизирует преемственность воинской доблести всех поколений воинов-интернационалистов. Имена погибших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воинов-интернационалистов 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огилёвщины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увековечены на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установленной мемориальной доске.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основания памятника заложены капсулы памяти с землёй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фганистана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мемориала </a:t>
            </a:r>
            <a:r>
              <a:rPr lang="be-BY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стров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слёз</a:t>
            </a:r>
            <a:r>
              <a:rPr lang="be-BY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г.Минске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уйничского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поля и солдатских могил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огилёвщины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Автор проекта – руководитель творческой мастерской союза архитекторов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РБ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могилевчанин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В.Ч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аленко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Автор скульптурной композиции – минчанин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Ю.П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авлов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Открыта каплица 15 февраля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2002г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ень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памяти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воинов-интернационалистов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13-ую годовщину вывода советских войск из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фганистана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С минуты открытия памятника и его освещения – это духовная и вечная обитель павших воинов на поле брани. Через афганскую войну (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1979-1989гг.)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прошли 3500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воинов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огилёвской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области. Около полутора тысяч ребят награждены орденами и медалями. 118 вернулись в цинковых гробах, 220 – инвалидами.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DSC07096"/>
          <p:cNvPicPr>
            <a:picLocks noChangeAspect="1" noChangeArrowheads="1"/>
          </p:cNvPicPr>
          <p:nvPr/>
        </p:nvPicPr>
        <p:blipFill>
          <a:blip r:embed="rId3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39004"/>
            <a:ext cx="3499255" cy="36518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7" name="Управляющая кнопка: назад 6">
            <a:hlinkClick r:id="" action="ppaction://hlinkshowjump?jump=lastslideviewed" highlightClick="1"/>
          </p:cNvPr>
          <p:cNvSpPr/>
          <p:nvPr/>
        </p:nvSpPr>
        <p:spPr>
          <a:xfrm>
            <a:off x="2987824" y="4131068"/>
            <a:ext cx="504056" cy="419361"/>
          </a:xfrm>
          <a:prstGeom prst="actionButtonBackPrevious">
            <a:avLst/>
          </a:prstGeom>
          <a:gradFill>
            <a:gsLst>
              <a:gs pos="29000">
                <a:srgbClr val="00B050"/>
              </a:gs>
              <a:gs pos="59000">
                <a:srgbClr val="FF0000"/>
              </a:gs>
              <a:gs pos="70000">
                <a:srgbClr val="FF0000"/>
              </a:gs>
              <a:gs pos="100000">
                <a:srgbClr val="FFEBFA"/>
              </a:gs>
            </a:gsLst>
            <a:lin ang="16200000" scaled="1"/>
          </a:gradFill>
          <a:ln w="50800">
            <a:solidFill>
              <a:schemeClr val="tx1">
                <a:lumMod val="95000"/>
                <a:lumOff val="5000"/>
                <a:alpha val="0"/>
              </a:schemeClr>
            </a:solidFill>
          </a:ln>
          <a:effectLst>
            <a:glow rad="63500">
              <a:schemeClr val="tx2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8" name="Управляющая кнопка: домой 7">
            <a:hlinkClick r:id="rId4" action="ppaction://hlinksldjump" highlightClick="1"/>
          </p:cNvPr>
          <p:cNvSpPr/>
          <p:nvPr/>
        </p:nvSpPr>
        <p:spPr>
          <a:xfrm>
            <a:off x="2331992" y="4131068"/>
            <a:ext cx="504056" cy="419361"/>
          </a:xfrm>
          <a:prstGeom prst="actionButtonHome">
            <a:avLst/>
          </a:prstGeom>
          <a:gradFill>
            <a:gsLst>
              <a:gs pos="12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50800">
            <a:gradFill>
              <a:gsLst>
                <a:gs pos="12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ffectLst>
            <a:glow rad="63500">
              <a:schemeClr val="tx2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743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032" y="-1316682"/>
            <a:ext cx="9540552" cy="9540552"/>
          </a:xfrm>
        </p:spPr>
      </p:pic>
      <p:sp>
        <p:nvSpPr>
          <p:cNvPr id="3" name="Прямоугольник 2"/>
          <p:cNvSpPr/>
          <p:nvPr/>
        </p:nvSpPr>
        <p:spPr>
          <a:xfrm>
            <a:off x="899592" y="339502"/>
            <a:ext cx="6966520" cy="9541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spcAft>
                <a:spcPts val="0"/>
              </a:spcAft>
              <a:tabLst>
                <a:tab pos="3857625" algn="l"/>
              </a:tabLst>
            </a:pP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Times New Roman"/>
              </a:rPr>
              <a:t>Стела на месте наблюдательного пункта</a:t>
            </a:r>
          </a:p>
          <a:p>
            <a:pPr algn="ctr">
              <a:spcAft>
                <a:spcPts val="0"/>
              </a:spcAft>
              <a:tabLst>
                <a:tab pos="3857625" algn="l"/>
              </a:tabLst>
            </a:pP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Times New Roman"/>
              </a:rPr>
              <a:t>121-го стрелкового корпуса 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Times New Roman"/>
              </a:rPr>
              <a:t>50-й </a:t>
            </a: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Times New Roman"/>
              </a:rPr>
              <a:t>армии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3779912" y="1398397"/>
            <a:ext cx="5184576" cy="3503523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ts val="1400"/>
              </a:lnSpc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проспекту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имитрова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возле дома № 76. Памятник истории. Во время операции </a:t>
            </a:r>
            <a:r>
              <a:rPr lang="be-BY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агратион</a:t>
            </a:r>
            <a:r>
              <a:rPr lang="be-BY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139-я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генерал-майор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И.К.Кирилов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238-я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генерал-майор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И.Д.Красноштанов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стрелковые дивизии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121-го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стрелкового корпуса (генерал–лейтенант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Д.И.Смирнов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50-й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армии (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генерал-лейтенант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И.В.Болдин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24 июня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1944г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перешли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наступление против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немецко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фашистских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войск, форсировали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р.Реста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к утру 27 июня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1944г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ворвались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предместье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Луполово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огилёва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Наблюдательный пункт командования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121-го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корпуса был на высоте, с которой хорошо просматривались пойма и правый берег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непра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Генерал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Д.И.Смирнов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руководил боями за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огилёв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находясь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боевых порядках своих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частей.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прикрыть место наведения моста, корпусная артиллерия была размещена вдоль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непра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вела стрельбу по противнику прямой наводкой. Под мощным огневым прикрытием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139-я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238-я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дивизии преодолели водную преграду и вечером 27 июня ворвались на улицы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огилёва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28 июня 1944г.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 полностью освобождён. В 1965 году на месте наблюдательного пункта установлена стела.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2195736" y="4596578"/>
            <a:ext cx="504056" cy="419361"/>
          </a:xfrm>
          <a:prstGeom prst="actionButtonHome">
            <a:avLst/>
          </a:prstGeom>
          <a:gradFill>
            <a:gsLst>
              <a:gs pos="12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50800">
            <a:gradFill>
              <a:gsLst>
                <a:gs pos="12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ffectLst>
            <a:glow rad="63500">
              <a:schemeClr val="tx2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Управляющая кнопка: назад 10">
            <a:hlinkClick r:id="" action="ppaction://hlinkshowjump?jump=lastslideviewed" highlightClick="1"/>
          </p:cNvPr>
          <p:cNvSpPr/>
          <p:nvPr/>
        </p:nvSpPr>
        <p:spPr>
          <a:xfrm>
            <a:off x="2843808" y="4596576"/>
            <a:ext cx="504056" cy="419361"/>
          </a:xfrm>
          <a:prstGeom prst="actionButtonBackPrevious">
            <a:avLst/>
          </a:prstGeom>
          <a:gradFill>
            <a:gsLst>
              <a:gs pos="29000">
                <a:srgbClr val="00B050"/>
              </a:gs>
              <a:gs pos="59000">
                <a:srgbClr val="FF0000"/>
              </a:gs>
              <a:gs pos="70000">
                <a:srgbClr val="FF0000"/>
              </a:gs>
              <a:gs pos="100000">
                <a:srgbClr val="FFEBFA"/>
              </a:gs>
            </a:gsLst>
            <a:lin ang="16200000" scaled="1"/>
          </a:gradFill>
          <a:ln w="50800">
            <a:solidFill>
              <a:schemeClr val="tx1">
                <a:lumMod val="95000"/>
                <a:lumOff val="5000"/>
                <a:alpha val="0"/>
              </a:schemeClr>
            </a:solidFill>
          </a:ln>
          <a:effectLst>
            <a:glow rad="63500">
              <a:schemeClr val="tx2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pic>
        <p:nvPicPr>
          <p:cNvPr id="12" name="Picture 2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" t="9985" r="8775" b="11056"/>
          <a:stretch/>
        </p:blipFill>
        <p:spPr bwMode="auto">
          <a:xfrm>
            <a:off x="-108521" y="1491629"/>
            <a:ext cx="3782733" cy="328646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172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1748730"/>
            <a:ext cx="9540552" cy="9540552"/>
          </a:xfrm>
        </p:spPr>
      </p:pic>
      <p:sp>
        <p:nvSpPr>
          <p:cNvPr id="3" name="Прямоугольник 2"/>
          <p:cNvSpPr/>
          <p:nvPr/>
        </p:nvSpPr>
        <p:spPr>
          <a:xfrm>
            <a:off x="2286000" y="-92546"/>
            <a:ext cx="5094312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Times New Roman"/>
              </a:rPr>
              <a:t>Памятник Герою Советского Союза </a:t>
            </a:r>
            <a:r>
              <a:rPr lang="ru-RU" sz="2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Times New Roman"/>
              </a:rPr>
              <a:t>В.В.Фатину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211961" y="1151384"/>
            <a:ext cx="4932040" cy="314445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ts val="1400"/>
              </a:lnSpc>
            </a:pP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Фатин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Валентин Васильевич, родился 9.04.1921 г. в Москве. В Красной Армии с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1939г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На фронте с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1941г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Командир стрелкового батальона 609-го стрелкового полка гвардии капитан отличился при освобождении Могилёвской области и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Могилёва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операции «Багратион».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25.06.1944г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батальон под его командованием форсировал реку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Реста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выбил противника из укреплённого пункта. Ночью 28 июня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батальон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переправился через Днепр у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д.Буйничи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двигаясь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север, вступил в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Могилёв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 ходе уличного боя батальон взял в плен более 500 солдат, захватил штаб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12-й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пехотной дивизии, в том числе 2 генералов и 35 офицеров. Захватил 16 орудий, 2 самоходные артиллерийские установки «Фердинанд», 200 автомашин, 8 складов.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атин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В.В. погиб 17.07.1944г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при освобождении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Могилёва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24 марта 1945 года посмертно удостоился звания Героя Советского Союза. Похоронен в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г.Скидель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Гродненской области. Его именем в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Могилёве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улица и установлен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памятный знак в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его честь.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84"/>
          <a:stretch/>
        </p:blipFill>
        <p:spPr bwMode="auto">
          <a:xfrm>
            <a:off x="96587" y="843559"/>
            <a:ext cx="3978230" cy="33123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7" name="Управляющая кнопка: домой 6">
            <a:hlinkClick r:id="rId4" action="ppaction://hlinksldjump" highlightClick="1"/>
          </p:cNvPr>
          <p:cNvSpPr/>
          <p:nvPr/>
        </p:nvSpPr>
        <p:spPr>
          <a:xfrm>
            <a:off x="2627784" y="3419012"/>
            <a:ext cx="504056" cy="419361"/>
          </a:xfrm>
          <a:prstGeom prst="actionButtonHome">
            <a:avLst/>
          </a:prstGeom>
          <a:gradFill>
            <a:gsLst>
              <a:gs pos="12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50800">
            <a:gradFill>
              <a:gsLst>
                <a:gs pos="12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ffectLst>
            <a:glow rad="63500">
              <a:schemeClr val="tx2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8" name="Управляющая кнопка: назад 7">
            <a:hlinkClick r:id="" action="ppaction://hlinkshowjump?jump=lastslideviewed" highlightClick="1"/>
          </p:cNvPr>
          <p:cNvSpPr/>
          <p:nvPr/>
        </p:nvSpPr>
        <p:spPr>
          <a:xfrm>
            <a:off x="3347864" y="3419011"/>
            <a:ext cx="504056" cy="419361"/>
          </a:xfrm>
          <a:prstGeom prst="actionButtonBackPrevious">
            <a:avLst/>
          </a:prstGeom>
          <a:gradFill>
            <a:gsLst>
              <a:gs pos="29000">
                <a:srgbClr val="00B050"/>
              </a:gs>
              <a:gs pos="59000">
                <a:srgbClr val="FF0000"/>
              </a:gs>
              <a:gs pos="70000">
                <a:srgbClr val="FF0000"/>
              </a:gs>
              <a:gs pos="100000">
                <a:srgbClr val="FFEBFA"/>
              </a:gs>
            </a:gsLst>
            <a:lin ang="16200000" scaled="1"/>
          </a:gradFill>
          <a:ln w="50800">
            <a:solidFill>
              <a:schemeClr val="tx1">
                <a:lumMod val="95000"/>
                <a:lumOff val="5000"/>
                <a:alpha val="0"/>
              </a:schemeClr>
            </a:solidFill>
          </a:ln>
          <a:effectLst>
            <a:glow rad="63500">
              <a:schemeClr val="tx2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200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1460698"/>
            <a:ext cx="9540552" cy="9540552"/>
          </a:xfrm>
        </p:spPr>
      </p:pic>
      <p:sp>
        <p:nvSpPr>
          <p:cNvPr id="3" name="Прямоугольник 2"/>
          <p:cNvSpPr/>
          <p:nvPr/>
        </p:nvSpPr>
        <p:spPr>
          <a:xfrm>
            <a:off x="2195736" y="51470"/>
            <a:ext cx="5688632" cy="9541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spcAft>
                <a:spcPts val="0"/>
              </a:spcAft>
              <a:tabLst>
                <a:tab pos="3857625" algn="l"/>
              </a:tabLst>
            </a:pP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Times New Roman"/>
              </a:rPr>
              <a:t>Обелиск на братской могиле советских воинов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lum bright="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834744"/>
            <a:ext cx="3096344" cy="43053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443154" y="1281612"/>
            <a:ext cx="4649164" cy="181588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улице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Автозаводской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на берегу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непра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Памятник истории. Захоронены 62 воина, погибшие в июне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1944г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 боях за освобождение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огилёва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немецко-фашистских захватчиков или умершие от ран в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госпиталях.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Среди них – воины 110-й, 139-й стрелковых дивизий 50-й армии 2-го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Белорусского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фронта. В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1975г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рабочие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автозавода имени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С.М.Кирова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установили на могиле обелиск из нержавеющей стали, оформили и обустроили территорию.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Управляющая кнопка: домой 6">
            <a:hlinkClick r:id="rId4" action="ppaction://hlinksldjump" highlightClick="1"/>
          </p:cNvPr>
          <p:cNvSpPr/>
          <p:nvPr/>
        </p:nvSpPr>
        <p:spPr>
          <a:xfrm>
            <a:off x="2195736" y="4556774"/>
            <a:ext cx="504056" cy="419361"/>
          </a:xfrm>
          <a:prstGeom prst="actionButtonHome">
            <a:avLst/>
          </a:prstGeom>
          <a:gradFill>
            <a:gsLst>
              <a:gs pos="12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50800">
            <a:gradFill>
              <a:gsLst>
                <a:gs pos="12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ffectLst>
            <a:glow rad="63500">
              <a:schemeClr val="tx2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8" name="Управляющая кнопка: назад 7">
            <a:hlinkClick r:id="" action="ppaction://hlinkshowjump?jump=lastslideviewed" highlightClick="1"/>
          </p:cNvPr>
          <p:cNvSpPr/>
          <p:nvPr/>
        </p:nvSpPr>
        <p:spPr>
          <a:xfrm>
            <a:off x="2872675" y="4556774"/>
            <a:ext cx="504056" cy="419361"/>
          </a:xfrm>
          <a:prstGeom prst="actionButtonBackPrevious">
            <a:avLst/>
          </a:prstGeom>
          <a:gradFill>
            <a:gsLst>
              <a:gs pos="29000">
                <a:srgbClr val="00B050"/>
              </a:gs>
              <a:gs pos="59000">
                <a:srgbClr val="FF0000"/>
              </a:gs>
              <a:gs pos="70000">
                <a:srgbClr val="FF0000"/>
              </a:gs>
              <a:gs pos="100000">
                <a:srgbClr val="FFEBFA"/>
              </a:gs>
            </a:gsLst>
            <a:lin ang="16200000" scaled="1"/>
          </a:gradFill>
          <a:ln w="50800">
            <a:solidFill>
              <a:schemeClr val="tx1">
                <a:lumMod val="95000"/>
                <a:lumOff val="5000"/>
                <a:alpha val="0"/>
              </a:schemeClr>
            </a:solidFill>
          </a:ln>
          <a:effectLst>
            <a:glow rad="63500">
              <a:schemeClr val="tx2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743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307" y="-1080164"/>
            <a:ext cx="9540552" cy="9540552"/>
          </a:xfrm>
        </p:spPr>
      </p:pic>
      <p:sp>
        <p:nvSpPr>
          <p:cNvPr id="3" name="Прямоугольник 2"/>
          <p:cNvSpPr/>
          <p:nvPr/>
        </p:nvSpPr>
        <p:spPr>
          <a:xfrm>
            <a:off x="2699791" y="103852"/>
            <a:ext cx="3728551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Times New Roman"/>
              </a:rPr>
              <a:t>Немецкое кладбище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427984" y="950237"/>
            <a:ext cx="4536504" cy="418576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400" dirty="0">
                <a:latin typeface="Times New Roman"/>
                <a:ea typeface="Times New Roman"/>
              </a:rPr>
              <a:t>к северу от автозавода имени </a:t>
            </a:r>
            <a:r>
              <a:rPr lang="ru-RU" sz="1400" dirty="0" err="1">
                <a:latin typeface="Times New Roman"/>
                <a:ea typeface="Times New Roman"/>
              </a:rPr>
              <a:t>С.М.Кирова</a:t>
            </a:r>
            <a:r>
              <a:rPr lang="ru-RU" sz="1400" dirty="0">
                <a:latin typeface="Times New Roman"/>
                <a:ea typeface="Times New Roman"/>
              </a:rPr>
              <a:t>, в лесу, на берегу Днепра. Памятник истории. Захоронено по официальным данным более 200 немецких солдат, а по неофициальным – около 1000. Немецкие солдаты являлись военнопленными в 1945-1948гг. и умерли в госпитале посёлка Холмы. </a:t>
            </a:r>
            <a:r>
              <a:rPr lang="ru-RU" sz="1400" dirty="0" smtClean="0">
                <a:latin typeface="Times New Roman"/>
                <a:ea typeface="Times New Roman"/>
              </a:rPr>
              <a:t>Больных </a:t>
            </a:r>
            <a:r>
              <a:rPr lang="ru-RU" sz="1400" dirty="0">
                <a:latin typeface="Times New Roman"/>
                <a:ea typeface="Times New Roman"/>
              </a:rPr>
              <a:t>военнопленных советские медики под руководством главврача госпиталя </a:t>
            </a:r>
            <a:r>
              <a:rPr lang="ru-RU" sz="1400" dirty="0" err="1" smtClean="0">
                <a:latin typeface="Times New Roman"/>
                <a:ea typeface="Times New Roman"/>
              </a:rPr>
              <a:t>А.Н.Чесноковой</a:t>
            </a:r>
            <a:r>
              <a:rPr lang="ru-RU" sz="1400" dirty="0" smtClean="0">
                <a:latin typeface="Times New Roman"/>
                <a:ea typeface="Times New Roman"/>
              </a:rPr>
              <a:t> </a:t>
            </a:r>
            <a:r>
              <a:rPr lang="ru-RU" sz="1400" dirty="0">
                <a:latin typeface="Times New Roman"/>
                <a:ea typeface="Times New Roman"/>
              </a:rPr>
              <a:t>милосердно </a:t>
            </a:r>
            <a:r>
              <a:rPr lang="ru-RU" sz="1400" dirty="0" smtClean="0">
                <a:latin typeface="Times New Roman"/>
                <a:ea typeface="Times New Roman"/>
              </a:rPr>
              <a:t>поддерживали. </a:t>
            </a:r>
            <a:r>
              <a:rPr lang="ru-RU" sz="1400" dirty="0">
                <a:latin typeface="Times New Roman"/>
                <a:ea typeface="Times New Roman"/>
              </a:rPr>
              <a:t>В </a:t>
            </a:r>
            <a:r>
              <a:rPr lang="ru-RU" sz="1400" dirty="0" smtClean="0">
                <a:latin typeface="Times New Roman"/>
                <a:ea typeface="Times New Roman"/>
              </a:rPr>
              <a:t>комнатах</a:t>
            </a:r>
            <a:r>
              <a:rPr lang="ru-RU" sz="1400" dirty="0">
                <a:latin typeface="Times New Roman"/>
                <a:ea typeface="Times New Roman"/>
              </a:rPr>
              <a:t> </a:t>
            </a:r>
            <a:r>
              <a:rPr lang="ru-RU" sz="1400" dirty="0" smtClean="0">
                <a:latin typeface="Times New Roman"/>
                <a:ea typeface="Times New Roman"/>
              </a:rPr>
              <a:t>с </a:t>
            </a:r>
            <a:r>
              <a:rPr lang="ru-RU" sz="1400" dirty="0">
                <a:latin typeface="Times New Roman"/>
                <a:ea typeface="Times New Roman"/>
              </a:rPr>
              <a:t>нарами и железными </a:t>
            </a:r>
            <a:r>
              <a:rPr lang="ru-RU" sz="1400" dirty="0" smtClean="0">
                <a:latin typeface="Times New Roman"/>
                <a:ea typeface="Times New Roman"/>
              </a:rPr>
              <a:t>кроватями </a:t>
            </a:r>
            <a:r>
              <a:rPr lang="ru-RU" sz="1400" dirty="0">
                <a:latin typeface="Times New Roman"/>
                <a:ea typeface="Times New Roman"/>
              </a:rPr>
              <a:t>построили им кирпичные печи, делали перевязки, переливали кровь, оперировали. М</a:t>
            </a:r>
            <a:r>
              <a:rPr lang="ru-RU" sz="1400" dirty="0" smtClean="0">
                <a:latin typeface="Times New Roman"/>
                <a:ea typeface="Times New Roman"/>
              </a:rPr>
              <a:t>ёртвых хоронили </a:t>
            </a:r>
            <a:r>
              <a:rPr lang="ru-RU" sz="1400" dirty="0">
                <a:latin typeface="Times New Roman"/>
                <a:ea typeface="Times New Roman"/>
              </a:rPr>
              <a:t>в </a:t>
            </a:r>
            <a:r>
              <a:rPr lang="ru-RU" sz="1400" dirty="0" smtClean="0">
                <a:latin typeface="Times New Roman"/>
                <a:ea typeface="Times New Roman"/>
              </a:rPr>
              <a:t>могиле. </a:t>
            </a:r>
            <a:r>
              <a:rPr lang="ru-RU" sz="1400" dirty="0">
                <a:latin typeface="Times New Roman"/>
                <a:ea typeface="Times New Roman"/>
              </a:rPr>
              <a:t>В 1992г. в </a:t>
            </a:r>
            <a:r>
              <a:rPr lang="ru-RU" sz="1400" dirty="0" err="1">
                <a:latin typeface="Times New Roman"/>
                <a:ea typeface="Times New Roman"/>
              </a:rPr>
              <a:t>Могилёв</a:t>
            </a:r>
            <a:r>
              <a:rPr lang="ru-RU" sz="1400" dirty="0">
                <a:latin typeface="Times New Roman"/>
                <a:ea typeface="Times New Roman"/>
              </a:rPr>
              <a:t> прибыл гуманитарный груз из Германии, который сопровождал ректор </a:t>
            </a:r>
            <a:r>
              <a:rPr lang="ru-RU" sz="1400" dirty="0" err="1">
                <a:latin typeface="Times New Roman"/>
                <a:ea typeface="Times New Roman"/>
              </a:rPr>
              <a:t>Хильдебургского</a:t>
            </a:r>
            <a:r>
              <a:rPr lang="ru-RU" sz="1400" dirty="0">
                <a:latin typeface="Times New Roman"/>
                <a:ea typeface="Times New Roman"/>
              </a:rPr>
              <a:t> университета Тео Вольф, один из тех, кто прошёл через госпиталь в </a:t>
            </a:r>
            <a:r>
              <a:rPr lang="ru-RU" sz="1400" dirty="0" err="1">
                <a:latin typeface="Times New Roman"/>
                <a:ea typeface="Times New Roman"/>
              </a:rPr>
              <a:t>Могилёве</a:t>
            </a:r>
            <a:r>
              <a:rPr lang="ru-RU" sz="1400" dirty="0">
                <a:latin typeface="Times New Roman"/>
                <a:ea typeface="Times New Roman"/>
              </a:rPr>
              <a:t>. На предоставленные им средства администрация Октябрьского района в 1996г. обнесла часть кладбища оградой, установила крест и гранитную плиту с надписями на немецком и белорусском языках, </a:t>
            </a:r>
            <a:r>
              <a:rPr lang="ru-RU" sz="1400" dirty="0" smtClean="0">
                <a:latin typeface="Times New Roman"/>
                <a:ea typeface="Times New Roman"/>
              </a:rPr>
              <a:t>каплицу </a:t>
            </a:r>
            <a:r>
              <a:rPr lang="ru-RU" sz="1400" dirty="0">
                <a:latin typeface="Times New Roman"/>
                <a:ea typeface="Times New Roman"/>
              </a:rPr>
              <a:t>из красного кирпича в псевдорусском стиле.</a:t>
            </a:r>
            <a:endParaRPr lang="ru-RU" sz="1400" dirty="0">
              <a:effectLst/>
              <a:latin typeface="Times New Roman"/>
              <a:ea typeface="Times New Roman"/>
            </a:endParaRPr>
          </a:p>
        </p:txBody>
      </p:sp>
      <p:sp>
        <p:nvSpPr>
          <p:cNvPr id="7" name="Управляющая кнопка: назад 6">
            <a:hlinkClick r:id="" action="ppaction://hlinkshowjump?jump=lastslideviewed" highlightClick="1"/>
          </p:cNvPr>
          <p:cNvSpPr/>
          <p:nvPr/>
        </p:nvSpPr>
        <p:spPr>
          <a:xfrm>
            <a:off x="3851920" y="3690113"/>
            <a:ext cx="504056" cy="419361"/>
          </a:xfrm>
          <a:prstGeom prst="actionButtonBackPrevious">
            <a:avLst/>
          </a:prstGeom>
          <a:gradFill>
            <a:gsLst>
              <a:gs pos="29000">
                <a:srgbClr val="00B050"/>
              </a:gs>
              <a:gs pos="59000">
                <a:srgbClr val="FF0000"/>
              </a:gs>
              <a:gs pos="70000">
                <a:srgbClr val="FF0000"/>
              </a:gs>
              <a:gs pos="100000">
                <a:srgbClr val="FFEBFA"/>
              </a:gs>
            </a:gsLst>
            <a:lin ang="16200000" scaled="1"/>
          </a:gradFill>
          <a:ln w="50800">
            <a:solidFill>
              <a:schemeClr val="tx1">
                <a:lumMod val="95000"/>
                <a:lumOff val="5000"/>
                <a:alpha val="0"/>
              </a:schemeClr>
            </a:solidFill>
          </a:ln>
          <a:effectLst>
            <a:glow rad="63500">
              <a:schemeClr val="tx2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8" name="Управляющая кнопка: домой 7">
            <a:hlinkClick r:id="rId3" action="ppaction://hlinksldjump" highlightClick="1"/>
          </p:cNvPr>
          <p:cNvSpPr/>
          <p:nvPr/>
        </p:nvSpPr>
        <p:spPr>
          <a:xfrm>
            <a:off x="3131840" y="3690112"/>
            <a:ext cx="504056" cy="419361"/>
          </a:xfrm>
          <a:prstGeom prst="actionButtonHome">
            <a:avLst/>
          </a:prstGeom>
          <a:gradFill>
            <a:gsLst>
              <a:gs pos="12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50800">
            <a:gradFill>
              <a:gsLst>
                <a:gs pos="12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ffectLst>
            <a:glow rad="63500">
              <a:schemeClr val="tx2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92" y="267494"/>
            <a:ext cx="2592288" cy="309317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213"/>
          <a:stretch/>
        </p:blipFill>
        <p:spPr bwMode="auto">
          <a:xfrm>
            <a:off x="128292" y="3360665"/>
            <a:ext cx="3547477" cy="2309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380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-1892746"/>
            <a:ext cx="9540552" cy="9540552"/>
          </a:xfrm>
        </p:spPr>
      </p:pic>
      <p:sp>
        <p:nvSpPr>
          <p:cNvPr id="3" name="Прямоугольник 2"/>
          <p:cNvSpPr/>
          <p:nvPr/>
        </p:nvSpPr>
        <p:spPr>
          <a:xfrm>
            <a:off x="1043608" y="339502"/>
            <a:ext cx="6475316" cy="9541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spcAft>
                <a:spcPts val="0"/>
              </a:spcAft>
            </a:pPr>
            <a:r>
              <a:rPr lang="be-BY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Times New Roman"/>
              </a:rPr>
              <a:t>Мемориальная доска работникам автозаваода </a:t>
            </a:r>
            <a:r>
              <a:rPr lang="be-BY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Times New Roman"/>
              </a:rPr>
              <a:t>имени С.М.Кирова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ea typeface="Times New Roman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755" y="1707654"/>
            <a:ext cx="4276712" cy="28083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355976" y="1491630"/>
            <a:ext cx="4662156" cy="353943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be-BY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Установлена на здании заводоуправления автозавода им. </a:t>
            </a:r>
            <a:r>
              <a:rPr lang="be-BY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С.М.Кирова. Во </a:t>
            </a:r>
            <a:r>
              <a:rPr lang="be-BY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Великой Отечественной войны на предприятии в октябре </a:t>
            </a:r>
            <a:r>
              <a:rPr lang="be-BY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1941г</a:t>
            </a:r>
            <a:r>
              <a:rPr lang="be-BY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была создана одна из первых в оккупированном Могилёве подпольная группа. Организаторы и руководители : электромонтёр В.И.Батуро (замучен в </a:t>
            </a:r>
            <a:r>
              <a:rPr lang="be-BY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1943г</a:t>
            </a:r>
            <a:r>
              <a:rPr lang="be-BY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 и бухгалтер Н.И.Харкевич (погиб в бою в 1943г.). Одним из членов группы являлся Л.Д.Лорченко, которому в 1965г. было присвоено звание Героя Советского Союза (погиб в 1943г., подорвав себя и фашистов последней гранатой). Подпольщики принимали радиопередачи из Москвы и распространяли листовки, собирали оружие для партизан, поддерживали связь с 600-м партизанским отрядом. Группа действовала до июня 1944г. В 1965г. на здании заводоуправления установлена мемориальная доска в память о работниках завода, погибших в борьбе с немецко-фашистскими захватчиками.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Управляющая кнопка: назад 7">
            <a:hlinkClick r:id="" action="ppaction://hlinkshowjump?jump=lastslideviewed" highlightClick="1"/>
          </p:cNvPr>
          <p:cNvSpPr/>
          <p:nvPr/>
        </p:nvSpPr>
        <p:spPr>
          <a:xfrm>
            <a:off x="3635896" y="3658213"/>
            <a:ext cx="504056" cy="419361"/>
          </a:xfrm>
          <a:prstGeom prst="actionButtonBackPrevious">
            <a:avLst/>
          </a:prstGeom>
          <a:gradFill>
            <a:gsLst>
              <a:gs pos="29000">
                <a:srgbClr val="00B050"/>
              </a:gs>
              <a:gs pos="59000">
                <a:srgbClr val="FF0000"/>
              </a:gs>
              <a:gs pos="70000">
                <a:srgbClr val="FF0000"/>
              </a:gs>
              <a:gs pos="100000">
                <a:srgbClr val="FFEBFA"/>
              </a:gs>
            </a:gsLst>
            <a:lin ang="16200000" scaled="1"/>
          </a:gradFill>
          <a:ln w="50800">
            <a:solidFill>
              <a:schemeClr val="tx1">
                <a:lumMod val="95000"/>
                <a:lumOff val="5000"/>
                <a:alpha val="0"/>
              </a:schemeClr>
            </a:solidFill>
          </a:ln>
          <a:effectLst>
            <a:glow rad="63500">
              <a:schemeClr val="tx2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9" name="Управляющая кнопка: домой 8">
            <a:hlinkClick r:id="rId4" action="ppaction://hlinksldjump" highlightClick="1"/>
          </p:cNvPr>
          <p:cNvSpPr/>
          <p:nvPr/>
        </p:nvSpPr>
        <p:spPr>
          <a:xfrm>
            <a:off x="2915816" y="3658212"/>
            <a:ext cx="504056" cy="419361"/>
          </a:xfrm>
          <a:prstGeom prst="actionButtonHome">
            <a:avLst/>
          </a:prstGeom>
          <a:gradFill>
            <a:gsLst>
              <a:gs pos="12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50800">
            <a:gradFill>
              <a:gsLst>
                <a:gs pos="12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ffectLst>
            <a:glow rad="63500">
              <a:schemeClr val="tx2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172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16682"/>
            <a:ext cx="9540552" cy="9540552"/>
          </a:xfrm>
        </p:spPr>
      </p:pic>
      <p:sp>
        <p:nvSpPr>
          <p:cNvPr id="3" name="Прямоугольник 2"/>
          <p:cNvSpPr/>
          <p:nvPr/>
        </p:nvSpPr>
        <p:spPr>
          <a:xfrm>
            <a:off x="1915852" y="411510"/>
            <a:ext cx="5584734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spcAft>
                <a:spcPts val="0"/>
              </a:spcAft>
            </a:pPr>
            <a:r>
              <a:rPr lang="be-BY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Times New Roman"/>
              </a:rPr>
              <a:t>Бюст Кирова Се</a:t>
            </a:r>
            <a:r>
              <a:rPr lang="ru-RU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Times New Roman"/>
              </a:rPr>
              <a:t>ргея</a:t>
            </a: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Times New Roman"/>
              </a:rPr>
              <a:t> </a:t>
            </a:r>
            <a:r>
              <a:rPr lang="ru-RU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Times New Roman"/>
              </a:rPr>
              <a:t>Мироновича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ea typeface="Times New Roman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551045" y="1059582"/>
            <a:ext cx="5597958" cy="378565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ts val="1200"/>
              </a:lnSpc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улице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Автозаводской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 административным зданием автозавода, который носит имя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С.М.Кирова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Памятник истории. Бюст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 в 1967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г.,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бронзы, установлен на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пьедестале. Первый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С.М.Кирову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заводе стал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олицетворением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народной любви к нему.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1935г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нженеры, рабочие предложили создать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памятник, стали сдавать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денежные взносы из личных средств. 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1200"/>
              </a:lnSpc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Киров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.М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(настоящая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фамилия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остриков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(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1886-1934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родился в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г.Уржум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ировской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области. Деятель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Компартии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Советского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государства. Член РСДРП с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1904г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Участник трёх российских революций. Руководил борьбой за установление советской власти на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Северном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авказе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1919г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ременного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военно-революционного комитета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Астраханского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края, член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Реввоенсовета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11-й армии. Участвовал в разгроме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еникина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С мая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1920г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полномочный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представитель РСФСР в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рузии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затем назначен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руководителем советской делегации на мирных переговорах с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ольшей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Риге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1921-1925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гг.–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секретарь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ЦК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КП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(Б)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зербайджана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С 1926г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– первый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секретарь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Ленинградского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губкома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(обкома) партии и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еверо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-З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ападного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бюро ЦК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ВКП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(Б),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одновременно с 1934г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.–секретарь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ЦК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ВКП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(Б).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 членом ВЦИК, ЦИК СССР. Убит 1.12.1934г.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мольном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похоронен на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Красной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площади в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оскве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Факт убийства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ирова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  использован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талиным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организации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репрессий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партии и стране. </a:t>
            </a:r>
          </a:p>
          <a:p>
            <a:pPr algn="just">
              <a:lnSpc>
                <a:spcPts val="1200"/>
              </a:lnSpc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Киров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 честный, справедливый человек, преданный идее братства и равенства. Он понимал чаяния и нужды простых людей,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делал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всё,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облегчить их нелёгкую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жизнь. Близок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 был рабочим, считавшим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ироныча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своим представителем в высшем эшелоне власти. На мемориальном митинге МОАЗ единодушно постановили просить органы власти разрешить предприятию носить имя народного любимца.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Управляющая кнопка: назад 6">
            <a:hlinkClick r:id="" action="ppaction://hlinkshowjump?jump=lastslideviewed" highlightClick="1"/>
          </p:cNvPr>
          <p:cNvSpPr/>
          <p:nvPr/>
        </p:nvSpPr>
        <p:spPr>
          <a:xfrm>
            <a:off x="2987824" y="3802227"/>
            <a:ext cx="504056" cy="419361"/>
          </a:xfrm>
          <a:prstGeom prst="actionButtonBackPrevious">
            <a:avLst/>
          </a:prstGeom>
          <a:gradFill>
            <a:gsLst>
              <a:gs pos="29000">
                <a:srgbClr val="00B050"/>
              </a:gs>
              <a:gs pos="59000">
                <a:srgbClr val="FF0000"/>
              </a:gs>
              <a:gs pos="70000">
                <a:srgbClr val="FF0000"/>
              </a:gs>
              <a:gs pos="100000">
                <a:srgbClr val="FFEBFA"/>
              </a:gs>
            </a:gsLst>
            <a:lin ang="16200000" scaled="1"/>
          </a:gradFill>
          <a:ln w="50800">
            <a:solidFill>
              <a:schemeClr val="tx1">
                <a:lumMod val="95000"/>
                <a:lumOff val="5000"/>
                <a:alpha val="0"/>
              </a:schemeClr>
            </a:solidFill>
          </a:ln>
          <a:effectLst>
            <a:glow rad="63500">
              <a:schemeClr val="tx2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8" name="Управляющая кнопка: домой 7">
            <a:hlinkClick r:id="rId3" action="ppaction://hlinksldjump" highlightClick="1"/>
          </p:cNvPr>
          <p:cNvSpPr/>
          <p:nvPr/>
        </p:nvSpPr>
        <p:spPr>
          <a:xfrm>
            <a:off x="2339752" y="3802227"/>
            <a:ext cx="504056" cy="419361"/>
          </a:xfrm>
          <a:prstGeom prst="actionButtonHome">
            <a:avLst/>
          </a:prstGeom>
          <a:gradFill>
            <a:gsLst>
              <a:gs pos="12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50800">
            <a:gradFill>
              <a:gsLst>
                <a:gs pos="12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ffectLst>
            <a:glow rad="63500">
              <a:schemeClr val="tx2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pic>
        <p:nvPicPr>
          <p:cNvPr id="3074" name="Рисунок 1" descr="https://img-fotki.yandex.ru/get/6602/9772125.f9/0_8d63b_c6868fa1_ori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14313" r="10268"/>
          <a:stretch/>
        </p:blipFill>
        <p:spPr bwMode="auto">
          <a:xfrm>
            <a:off x="209163" y="1168629"/>
            <a:ext cx="3260373" cy="26554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200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C:\Users\ultra\Desktop\интер карта\общая карта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500"/>
            <a:ext cx="9324528" cy="5272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065582"/>
            <a:ext cx="216023" cy="22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073" y="1137052"/>
            <a:ext cx="2127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639" y="307072"/>
            <a:ext cx="2127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885" y="532497"/>
            <a:ext cx="2127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999" y="867061"/>
            <a:ext cx="2127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2647" y="550881"/>
            <a:ext cx="2127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59662"/>
            <a:ext cx="2127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756" y="432692"/>
            <a:ext cx="2127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132" y="917103"/>
            <a:ext cx="2127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776306"/>
            <a:ext cx="20796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Блок-схема: узел 20"/>
          <p:cNvSpPr/>
          <p:nvPr/>
        </p:nvSpPr>
        <p:spPr>
          <a:xfrm>
            <a:off x="6210381" y="712203"/>
            <a:ext cx="50738" cy="45719"/>
          </a:xfrm>
          <a:prstGeom prst="flowChartConnector">
            <a:avLst/>
          </a:prstGeom>
          <a:solidFill>
            <a:srgbClr val="FFFF00"/>
          </a:solidFill>
          <a:ln w="50800">
            <a:solidFill>
              <a:srgbClr val="FF0000"/>
            </a:solidFill>
          </a:ln>
          <a:effectLst>
            <a:glow rad="63500">
              <a:schemeClr val="tx2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258" y="1635646"/>
            <a:ext cx="2127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257" y="1488020"/>
            <a:ext cx="2127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539552" y="3925589"/>
            <a:ext cx="4427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 w="6350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</a:ln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Возвращение на общую карту</a:t>
            </a:r>
            <a:endParaRPr lang="ru-RU" b="1" dirty="0">
              <a:ln w="6350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</a:ln>
              <a:solidFill>
                <a:schemeClr val="bg1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83294" y="4294921"/>
            <a:ext cx="1652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памятник</a:t>
            </a:r>
            <a:endParaRPr lang="ru-RU" b="1" dirty="0">
              <a:ln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</a:ln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71649" y="4650860"/>
            <a:ext cx="4128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</a:ln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Дополнительные сведения</a:t>
            </a:r>
            <a:endParaRPr lang="ru-RU" b="1" dirty="0">
              <a:ln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</a:ln>
              <a:solidFill>
                <a:schemeClr val="bg1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7" name="Управляющая кнопка: домой 26">
            <a:hlinkClick r:id="" action="ppaction://hlinkshowjump?jump=firstslide" highlightClick="1"/>
          </p:cNvPr>
          <p:cNvSpPr/>
          <p:nvPr/>
        </p:nvSpPr>
        <p:spPr>
          <a:xfrm>
            <a:off x="582860" y="3925589"/>
            <a:ext cx="352320" cy="343838"/>
          </a:xfrm>
          <a:prstGeom prst="actionButtonHome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50800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ffectLst>
            <a:glow rad="63500">
              <a:schemeClr val="tx2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28" name="5-конечная звезда 27"/>
          <p:cNvSpPr/>
          <p:nvPr/>
        </p:nvSpPr>
        <p:spPr>
          <a:xfrm>
            <a:off x="663677" y="4401900"/>
            <a:ext cx="190688" cy="165976"/>
          </a:xfrm>
          <a:prstGeom prst="star5">
            <a:avLst/>
          </a:prstGeom>
          <a:solidFill>
            <a:srgbClr val="FFFF00"/>
          </a:solidFill>
          <a:ln w="50800">
            <a:solidFill>
              <a:srgbClr val="FF0000"/>
            </a:solidFill>
          </a:ln>
          <a:effectLst>
            <a:glow rad="63500">
              <a:schemeClr val="tx2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29" name="Управляющая кнопка: сведения 28">
            <a:hlinkClick r:id="" action="ppaction://noaction" highlightClick="1"/>
          </p:cNvPr>
          <p:cNvSpPr/>
          <p:nvPr/>
        </p:nvSpPr>
        <p:spPr>
          <a:xfrm>
            <a:off x="638149" y="4730998"/>
            <a:ext cx="241743" cy="247548"/>
          </a:xfrm>
          <a:prstGeom prst="actionButtonInformation">
            <a:avLst/>
          </a:prstGeom>
          <a:solidFill>
            <a:schemeClr val="accent1">
              <a:lumMod val="60000"/>
              <a:lumOff val="40000"/>
            </a:schemeClr>
          </a:solidFill>
          <a:ln w="50800">
            <a:solidFill>
              <a:schemeClr val="tx1">
                <a:lumMod val="95000"/>
                <a:lumOff val="5000"/>
                <a:alpha val="0"/>
              </a:schemeClr>
            </a:solidFill>
          </a:ln>
          <a:effectLst>
            <a:glow rad="63500">
              <a:schemeClr val="tx2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4" name="Лента лицом вниз 3"/>
          <p:cNvSpPr/>
          <p:nvPr/>
        </p:nvSpPr>
        <p:spPr>
          <a:xfrm>
            <a:off x="1132503" y="2635002"/>
            <a:ext cx="6500214" cy="943322"/>
          </a:xfrm>
          <a:prstGeom prst="ribbon">
            <a:avLst/>
          </a:prstGeom>
          <a:gradFill flip="none" rotWithShape="1">
            <a:gsLst>
              <a:gs pos="29000">
                <a:srgbClr val="00B050"/>
              </a:gs>
              <a:gs pos="59000">
                <a:srgbClr val="FF0000"/>
              </a:gs>
              <a:gs pos="70000">
                <a:srgbClr val="FF0000"/>
              </a:gs>
              <a:gs pos="100000">
                <a:srgbClr val="FFEBFA"/>
              </a:gs>
            </a:gsLst>
            <a:lin ang="16200000" scaled="1"/>
            <a:tileRect/>
          </a:gradFill>
          <a:ln w="50800">
            <a:solidFill>
              <a:schemeClr val="tx2">
                <a:lumMod val="75000"/>
                <a:alpha val="0"/>
              </a:schemeClr>
            </a:solidFill>
          </a:ln>
          <a:effectLst>
            <a:glow rad="63500">
              <a:srgbClr val="FF0000">
                <a:alpha val="30000"/>
              </a:srgbClr>
            </a:glow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085078" y="2783497"/>
            <a:ext cx="679331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24500" cmpd="dbl">
                  <a:gradFill>
                    <a:gsLst>
                      <a:gs pos="74600">
                        <a:srgbClr val="5A9241"/>
                      </a:gs>
                      <a:gs pos="0">
                        <a:srgbClr val="FF0000"/>
                      </a:gs>
                      <a:gs pos="50000">
                        <a:srgbClr val="9CB86E"/>
                      </a:gs>
                      <a:gs pos="100000">
                        <a:srgbClr val="156B13"/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Октябрьский район</a:t>
            </a:r>
            <a:endParaRPr lang="ru-RU" sz="3600" b="1" cap="none" spc="0" dirty="0">
              <a:ln w="24500" cmpd="dbl">
                <a:gradFill>
                  <a:gsLst>
                    <a:gs pos="74600">
                      <a:srgbClr val="5A9241"/>
                    </a:gs>
                    <a:gs pos="0">
                      <a:srgbClr val="FF0000"/>
                    </a:gs>
                    <a:gs pos="50000">
                      <a:srgbClr val="9CB86E"/>
                    </a:gs>
                    <a:gs pos="100000">
                      <a:srgbClr val="156B13"/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3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435" y="110606"/>
            <a:ext cx="2127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935764"/>
            <a:ext cx="2127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886" y="996879"/>
            <a:ext cx="2127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Управляющая кнопка: настраиваемая 9">
            <a:hlinkClick r:id="rId7" action="ppaction://hlinksldjump" highlightClick="1"/>
          </p:cNvPr>
          <p:cNvSpPr/>
          <p:nvPr/>
        </p:nvSpPr>
        <p:spPr>
          <a:xfrm>
            <a:off x="1348199" y="70387"/>
            <a:ext cx="1135569" cy="1956181"/>
          </a:xfrm>
          <a:prstGeom prst="actionButtonBlank">
            <a:avLst/>
          </a:prstGeom>
          <a:noFill/>
          <a:ln>
            <a:noFill/>
          </a:ln>
          <a:effectLst>
            <a:glow rad="63500">
              <a:schemeClr val="tx2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9" name="Управляющая кнопка: настраиваемая 8">
            <a:hlinkClick r:id="rId8" action="ppaction://hlinksldjump" highlightClick="1"/>
          </p:cNvPr>
          <p:cNvSpPr/>
          <p:nvPr/>
        </p:nvSpPr>
        <p:spPr>
          <a:xfrm>
            <a:off x="2483768" y="987574"/>
            <a:ext cx="1656184" cy="1038993"/>
          </a:xfrm>
          <a:prstGeom prst="actionButtonBlank">
            <a:avLst/>
          </a:prstGeom>
          <a:noFill/>
          <a:ln>
            <a:noFill/>
          </a:ln>
          <a:effectLst>
            <a:glow rad="63500">
              <a:schemeClr val="tx2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2" name="Управляющая кнопка: настраиваемая 11">
            <a:hlinkClick r:id="rId9" action="ppaction://hlinksldjump" highlightClick="1"/>
          </p:cNvPr>
          <p:cNvSpPr/>
          <p:nvPr/>
        </p:nvSpPr>
        <p:spPr>
          <a:xfrm>
            <a:off x="2483768" y="70387"/>
            <a:ext cx="1898842" cy="917187"/>
          </a:xfrm>
          <a:prstGeom prst="actionButtonBlank">
            <a:avLst/>
          </a:prstGeom>
          <a:noFill/>
          <a:ln>
            <a:noFill/>
          </a:ln>
          <a:effectLst>
            <a:glow rad="63500">
              <a:schemeClr val="tx2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Управляющая кнопка: настраиваемая 10">
            <a:hlinkClick r:id="rId10" action="ppaction://hlinksldjump" highlightClick="1"/>
          </p:cNvPr>
          <p:cNvSpPr/>
          <p:nvPr/>
        </p:nvSpPr>
        <p:spPr>
          <a:xfrm>
            <a:off x="3917639" y="70387"/>
            <a:ext cx="1749264" cy="1956181"/>
          </a:xfrm>
          <a:prstGeom prst="actionButtonBlank">
            <a:avLst/>
          </a:prstGeom>
          <a:noFill/>
          <a:ln>
            <a:noFill/>
          </a:ln>
          <a:effectLst>
            <a:glow rad="63500">
              <a:schemeClr val="tx2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6" name="Управляющая кнопка: настраиваемая 5">
            <a:hlinkClick r:id="rId11" action="ppaction://hlinksldjump" highlightClick="1"/>
          </p:cNvPr>
          <p:cNvSpPr/>
          <p:nvPr/>
        </p:nvSpPr>
        <p:spPr>
          <a:xfrm>
            <a:off x="5666903" y="70386"/>
            <a:ext cx="1576358" cy="995195"/>
          </a:xfrm>
          <a:prstGeom prst="actionButtonBlank">
            <a:avLst/>
          </a:prstGeom>
          <a:noFill/>
          <a:ln>
            <a:noFill/>
          </a:ln>
          <a:effectLst>
            <a:glow rad="63500">
              <a:schemeClr val="tx2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3" name="Прямоугольник 12">
            <a:hlinkClick r:id="rId12" action="ppaction://hlinksldjump"/>
          </p:cNvPr>
          <p:cNvSpPr/>
          <p:nvPr/>
        </p:nvSpPr>
        <p:spPr>
          <a:xfrm>
            <a:off x="958640" y="2635002"/>
            <a:ext cx="6500214" cy="941784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  <a:ln w="50800">
            <a:solidFill>
              <a:schemeClr val="tx1">
                <a:lumMod val="95000"/>
                <a:lumOff val="5000"/>
                <a:alpha val="0"/>
              </a:schemeClr>
            </a:solidFill>
          </a:ln>
          <a:effectLst>
            <a:glow rad="63500">
              <a:schemeClr val="tx2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39" name="Управляющая кнопка: назад 38">
            <a:hlinkClick r:id="" action="ppaction://hlinkshowjump?jump=lastslideviewed" highlightClick="1"/>
          </p:cNvPr>
          <p:cNvSpPr/>
          <p:nvPr/>
        </p:nvSpPr>
        <p:spPr>
          <a:xfrm>
            <a:off x="5069970" y="3925589"/>
            <a:ext cx="428098" cy="393867"/>
          </a:xfrm>
          <a:prstGeom prst="actionButtonBackPrevious">
            <a:avLst/>
          </a:prstGeom>
          <a:gradFill>
            <a:gsLst>
              <a:gs pos="29000">
                <a:srgbClr val="00B050"/>
              </a:gs>
              <a:gs pos="59000">
                <a:srgbClr val="FF0000"/>
              </a:gs>
              <a:gs pos="70000">
                <a:srgbClr val="FF0000"/>
              </a:gs>
              <a:gs pos="100000">
                <a:srgbClr val="FFEBFA"/>
              </a:gs>
            </a:gsLst>
            <a:lin ang="16200000" scaled="1"/>
          </a:gradFill>
          <a:ln w="50800">
            <a:solidFill>
              <a:schemeClr val="tx1">
                <a:lumMod val="95000"/>
                <a:lumOff val="5000"/>
                <a:alpha val="0"/>
              </a:schemeClr>
            </a:solidFill>
          </a:ln>
          <a:effectLst>
            <a:glow rad="63500">
              <a:schemeClr val="tx2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5553232" y="3900095"/>
            <a:ext cx="180369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Вернуться назад</a:t>
            </a:r>
            <a:endParaRPr lang="ru-RU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5" name="Блок-схема: узел 14"/>
          <p:cNvSpPr/>
          <p:nvPr/>
        </p:nvSpPr>
        <p:spPr>
          <a:xfrm>
            <a:off x="5171778" y="4401900"/>
            <a:ext cx="223221" cy="206758"/>
          </a:xfrm>
          <a:prstGeom prst="flowChartConnector">
            <a:avLst/>
          </a:prstGeom>
          <a:solidFill>
            <a:srgbClr val="FF0000"/>
          </a:solidFill>
          <a:ln w="50800">
            <a:solidFill>
              <a:schemeClr val="tx1">
                <a:lumMod val="95000"/>
                <a:lumOff val="5000"/>
                <a:alpha val="0"/>
              </a:schemeClr>
            </a:solidFill>
          </a:ln>
          <a:effectLst>
            <a:glow rad="63500">
              <a:schemeClr val="tx2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5513235" y="4300222"/>
            <a:ext cx="22782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Переход к памятнику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5569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329" y="-476679"/>
            <a:ext cx="9540552" cy="9540552"/>
          </a:xfrm>
        </p:spPr>
      </p:pic>
      <p:pic>
        <p:nvPicPr>
          <p:cNvPr id="4" name="Picture 5" descr="C:\Users\ultra\Desktop\dsc0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77" y="1362652"/>
            <a:ext cx="2945995" cy="400021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1872194" y="267494"/>
            <a:ext cx="5486502" cy="95410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/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anose="02020603050405020304" pitchFamily="18" charset="0"/>
              </a:rPr>
              <a:t>Памятник-бюст генерал-майору </a:t>
            </a:r>
            <a:endParaRPr lang="ru-RU" sz="2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lvl="0"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anose="02020603050405020304" pitchFamily="18" charset="0"/>
              </a:rPr>
              <a:t>Михаилу </a:t>
            </a: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anose="02020603050405020304" pitchFamily="18" charset="0"/>
              </a:rPr>
              <a:t>Романову 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347862" y="1343594"/>
            <a:ext cx="5747169" cy="353943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Бюст генерал-майору Михаилу Романову торжественно открыли в Могилеве 3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ноября 2014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в день рождения известного советского военачальника, командира 172-й стрелковой дивизии, героически оборонявшей Могилев в июле 1941 года. Трехметровый бронзовый памятный знак установлен в рамках городской акции «70 добрых дел» на пересечении улиц Челюскинцев и Романова возле здания представительства компании «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Белгосстрах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по Могилевской области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Генерал-майор Михаил Романов встретил начало Великой Отечественной войны в должности командира 172-й стрелковой дивизии, которая впоследствии участвовала в героической обороне Могилева от немецко-фашистских захватчиков. Наиболее ожесточенные бои дивизии совместно с 388-м стрелковым полком под командованием Семена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Кутепова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местными ополченцами велись на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Буйничском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поле в июле 1941 года. Михаил Романов был тяжело ранен на фронте и 22 сентября этого же года попал в плен. Он умер в концлагере немецкого города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Хаммельбурга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Управляющая кнопка: назад 6">
            <a:hlinkClick r:id="" action="ppaction://hlinkshowjump?jump=lastslideviewed" highlightClick="1"/>
          </p:cNvPr>
          <p:cNvSpPr/>
          <p:nvPr/>
        </p:nvSpPr>
        <p:spPr>
          <a:xfrm>
            <a:off x="2267744" y="4083918"/>
            <a:ext cx="504056" cy="419361"/>
          </a:xfrm>
          <a:prstGeom prst="actionButtonBackPrevious">
            <a:avLst/>
          </a:prstGeom>
          <a:gradFill>
            <a:gsLst>
              <a:gs pos="29000">
                <a:srgbClr val="00B050"/>
              </a:gs>
              <a:gs pos="59000">
                <a:srgbClr val="FF0000"/>
              </a:gs>
              <a:gs pos="70000">
                <a:srgbClr val="FF0000"/>
              </a:gs>
              <a:gs pos="100000">
                <a:srgbClr val="FFEBFA"/>
              </a:gs>
            </a:gsLst>
            <a:lin ang="16200000" scaled="1"/>
          </a:gradFill>
          <a:ln w="50800">
            <a:solidFill>
              <a:schemeClr val="tx1">
                <a:lumMod val="95000"/>
                <a:lumOff val="5000"/>
                <a:alpha val="0"/>
              </a:schemeClr>
            </a:solidFill>
          </a:ln>
          <a:effectLst>
            <a:glow rad="63500">
              <a:schemeClr val="tx2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8" name="Управляющая кнопка: домой 7">
            <a:hlinkClick r:id="rId4" action="ppaction://hlinksldjump" highlightClick="1"/>
          </p:cNvPr>
          <p:cNvSpPr/>
          <p:nvPr/>
        </p:nvSpPr>
        <p:spPr>
          <a:xfrm>
            <a:off x="1655675" y="4083917"/>
            <a:ext cx="504056" cy="419361"/>
          </a:xfrm>
          <a:prstGeom prst="actionButtonHome">
            <a:avLst/>
          </a:prstGeom>
          <a:gradFill>
            <a:gsLst>
              <a:gs pos="12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50800">
            <a:gradFill>
              <a:gsLst>
                <a:gs pos="12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ffectLst>
            <a:glow rad="63500">
              <a:schemeClr val="tx2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743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1820738"/>
            <a:ext cx="9540552" cy="9540552"/>
          </a:xfrm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84775"/>
            <a:ext cx="2808312" cy="41878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39552" y="0"/>
            <a:ext cx="7776864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/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anose="02020603050405020304" pitchFamily="18" charset="0"/>
              </a:rPr>
              <a:t>Памятный знак «</a:t>
            </a:r>
            <a:r>
              <a:rPr lang="ru-RU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anose="02020603050405020304" pitchFamily="18" charset="0"/>
              </a:rPr>
              <a:t>Хачкар</a:t>
            </a:r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5076056" y="771550"/>
            <a:ext cx="4175664" cy="181588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Памятный знак "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Хачкар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 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Могилеве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28 июля 2014.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Каменная стела с резным изображением креста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хачкар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установлена на набережной Днепра в честь 11 армян, которые сражались в годы Великой Отечественной войны за освобождение Могилевской области.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Хачкар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вид армянских архитектурных памятников, представляющий собой каменную стелу с резным изображением креста. </a:t>
            </a:r>
          </a:p>
        </p:txBody>
      </p:sp>
      <p:sp>
        <p:nvSpPr>
          <p:cNvPr id="8" name="Управляющая кнопка: назад 7">
            <a:hlinkClick r:id="" action="ppaction://hlinkshowjump?jump=lastslideviewed" highlightClick="1"/>
          </p:cNvPr>
          <p:cNvSpPr/>
          <p:nvPr/>
        </p:nvSpPr>
        <p:spPr>
          <a:xfrm>
            <a:off x="3491880" y="4689009"/>
            <a:ext cx="504056" cy="419361"/>
          </a:xfrm>
          <a:prstGeom prst="actionButtonBackPrevious">
            <a:avLst/>
          </a:prstGeom>
          <a:gradFill>
            <a:gsLst>
              <a:gs pos="29000">
                <a:srgbClr val="00B050"/>
              </a:gs>
              <a:gs pos="59000">
                <a:srgbClr val="FF0000"/>
              </a:gs>
              <a:gs pos="70000">
                <a:srgbClr val="FF0000"/>
              </a:gs>
              <a:gs pos="100000">
                <a:srgbClr val="FFEBFA"/>
              </a:gs>
            </a:gsLst>
            <a:lin ang="16200000" scaled="1"/>
          </a:gradFill>
          <a:ln w="50800">
            <a:solidFill>
              <a:schemeClr val="tx1">
                <a:lumMod val="95000"/>
                <a:lumOff val="5000"/>
                <a:alpha val="0"/>
              </a:schemeClr>
            </a:solidFill>
          </a:ln>
          <a:effectLst>
            <a:glow rad="63500">
              <a:schemeClr val="tx2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9" name="Управляющая кнопка: домой 8">
            <a:hlinkClick r:id="rId4" action="ppaction://hlinksldjump" highlightClick="1"/>
          </p:cNvPr>
          <p:cNvSpPr/>
          <p:nvPr/>
        </p:nvSpPr>
        <p:spPr>
          <a:xfrm>
            <a:off x="2771800" y="4689008"/>
            <a:ext cx="504056" cy="419361"/>
          </a:xfrm>
          <a:prstGeom prst="actionButtonHome">
            <a:avLst/>
          </a:prstGeom>
          <a:gradFill>
            <a:gsLst>
              <a:gs pos="12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50800">
            <a:gradFill>
              <a:gsLst>
                <a:gs pos="12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ffectLst>
            <a:glow rad="63500">
              <a:schemeClr val="tx2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380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-1460698"/>
            <a:ext cx="9540552" cy="9540552"/>
          </a:xfrm>
        </p:spPr>
      </p:pic>
      <p:pic>
        <p:nvPicPr>
          <p:cNvPr id="4" name="Picture 6" descr="C:\Users\ultra\Desktop\c98eaadcabbd134c19834d58f2d74c9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097" y="627534"/>
            <a:ext cx="2739993" cy="411554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6" name="Прямоугольник 5"/>
          <p:cNvSpPr/>
          <p:nvPr/>
        </p:nvSpPr>
        <p:spPr>
          <a:xfrm>
            <a:off x="1750236" y="0"/>
            <a:ext cx="5361972" cy="10772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anose="02020603050405020304" pitchFamily="18" charset="0"/>
              </a:rPr>
              <a:t>П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anose="02020603050405020304" pitchFamily="18" charset="0"/>
              </a:rPr>
              <a:t>амятник-бюст полковнику </a:t>
            </a:r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anose="02020603050405020304" pitchFamily="18" charset="0"/>
              </a:rPr>
              <a:t>С.Ф.Кутепову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563888" y="1304637"/>
            <a:ext cx="5004048" cy="313932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Трехметровый памятник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полковнику Семену </a:t>
            </a:r>
            <a:r>
              <a:rPr lang="ru-RU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Кутепову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прославленному воину, 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1941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оборонявшему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Могилев, открыли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июля 2016.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улица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Кутепова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гостиницы «Сигнал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Постамент из гранита, мраморная плита и бронзовый бюст легендарного полковника. Внизу – надпись: «Участник героической обороны Могилева 3-26 июля 1941-го, командир 388-ого стрелкового полка, воины которого отличились в боях на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Буйничском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поле». </a:t>
            </a:r>
          </a:p>
          <a:p>
            <a:pPr algn="just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Семён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Фёдорович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Кутепов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 советский офицер, в годы Великой Отечественной войны участник обороны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Могилёва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командир 388-го стрелкового полка 172-й стрелковой дивизии 61-го стрелкового корпуса, полковник. Один из прототипов собирательного образа комбрига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Серпилина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 романе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К.Симонова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«Живые и мёртвые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Родился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 мая 1896 года в </a:t>
            </a:r>
            <a:r>
              <a:rPr lang="ru-RU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д.Большие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Калмыки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Тульской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области. Происходил из 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крестьян. В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1917 году добровольцем вступил в Красную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Армию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388-й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стрелковый полк под командованием полковника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Кутепова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отличился при обороне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Могилёва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11 июля в бою на 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Буйническом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поле его полк за один день подбил 39 танков противника. 20 июля 1941 года в газете «Известия» об этом бое был напечатан очерк военного корреспондента К. Симонова «Горячий день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Управляющая кнопка: домой 7">
            <a:hlinkClick r:id="rId4" action="ppaction://hlinksldjump" highlightClick="1"/>
          </p:cNvPr>
          <p:cNvSpPr/>
          <p:nvPr/>
        </p:nvSpPr>
        <p:spPr>
          <a:xfrm>
            <a:off x="1187624" y="4443958"/>
            <a:ext cx="504056" cy="419361"/>
          </a:xfrm>
          <a:prstGeom prst="actionButtonHome">
            <a:avLst/>
          </a:prstGeom>
          <a:gradFill>
            <a:gsLst>
              <a:gs pos="12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50800">
            <a:gradFill>
              <a:gsLst>
                <a:gs pos="12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ffectLst>
            <a:glow rad="63500">
              <a:schemeClr val="tx2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9" name="Управляющая кнопка: назад 8">
            <a:hlinkClick r:id="" action="ppaction://hlinkshowjump?jump=lastslideviewed" highlightClick="1"/>
          </p:cNvPr>
          <p:cNvSpPr/>
          <p:nvPr/>
        </p:nvSpPr>
        <p:spPr>
          <a:xfrm>
            <a:off x="1891014" y="4443958"/>
            <a:ext cx="504056" cy="419361"/>
          </a:xfrm>
          <a:prstGeom prst="actionButtonBackPrevious">
            <a:avLst/>
          </a:prstGeom>
          <a:gradFill>
            <a:gsLst>
              <a:gs pos="29000">
                <a:srgbClr val="00B050"/>
              </a:gs>
              <a:gs pos="59000">
                <a:srgbClr val="FF0000"/>
              </a:gs>
              <a:gs pos="70000">
                <a:srgbClr val="FF0000"/>
              </a:gs>
              <a:gs pos="100000">
                <a:srgbClr val="FFEBFA"/>
              </a:gs>
            </a:gsLst>
            <a:lin ang="16200000" scaled="1"/>
          </a:gradFill>
          <a:ln w="50800">
            <a:solidFill>
              <a:schemeClr val="tx1">
                <a:lumMod val="95000"/>
                <a:lumOff val="5000"/>
                <a:alpha val="0"/>
              </a:schemeClr>
            </a:solidFill>
          </a:ln>
          <a:effectLst>
            <a:glow rad="63500">
              <a:schemeClr val="tx2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172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04714"/>
            <a:ext cx="9540552" cy="9540552"/>
          </a:xfrm>
        </p:spPr>
      </p:pic>
      <p:pic>
        <p:nvPicPr>
          <p:cNvPr id="6" name="Picture 4" descr="C:\Users\ultra\Desktop\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27" y="987574"/>
            <a:ext cx="3511782" cy="313547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7" name="Прямоугольник 6"/>
          <p:cNvSpPr/>
          <p:nvPr/>
        </p:nvSpPr>
        <p:spPr>
          <a:xfrm>
            <a:off x="1941518" y="95550"/>
            <a:ext cx="6280935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anose="02020603050405020304" pitchFamily="18" charset="0"/>
              </a:rPr>
              <a:t>Мемориальный 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anose="02020603050405020304" pitchFamily="18" charset="0"/>
              </a:rPr>
              <a:t>камень </a:t>
            </a:r>
            <a:r>
              <a:rPr lang="ru-RU" sz="2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anose="02020603050405020304" pitchFamily="18" charset="0"/>
              </a:rPr>
              <a:t>К.Симонова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3861537" y="897599"/>
            <a:ext cx="5282463" cy="3323987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ts val="1400"/>
              </a:lnSpc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Мемориальный камень Константину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Симонову в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1980г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был установлен на 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Буйничском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поле.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старый ледниковый валун, весящий 15 тонн, на котором выбили подпись писателя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Умер писатель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1979г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По просьбе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завещанию Симонова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его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прах, так же как и прах красноармейцев, воевавших за Могилев, развеяли в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1980г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на том месте, где установили камень. До траурной церемонии валун хранился в Музее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валунов.</a:t>
            </a:r>
          </a:p>
          <a:p>
            <a:pPr algn="just">
              <a:lnSpc>
                <a:spcPts val="14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военные времена писатель работал корреспондентом в издании «Известия». Сражался в битве за город в самом начале Великой Отечественной войны около деревни 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Буйничи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Именно с этих событий были написаны книги «Живые и мертвые», «Солдатами не рождаются», «Последнее лето» и дневник «Разные дни войны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Симонов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своих произведениях передал нам через десятилетия ужасы войны, страх и боль. Благодаря этому писателю люди знают о подвиге людей, оборонявших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город. Ежегодно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тут организуют встречи с ветеранами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ВОВ и литературные съезды.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Сюда, чтобы прикоснуться к истории и к творчеству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К.Симонова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приезжают студенты,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школьники.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Управляющая кнопка: домой 9">
            <a:hlinkClick r:id="rId4" action="ppaction://hlinksldjump" highlightClick="1"/>
          </p:cNvPr>
          <p:cNvSpPr/>
          <p:nvPr/>
        </p:nvSpPr>
        <p:spPr>
          <a:xfrm>
            <a:off x="2339752" y="4011906"/>
            <a:ext cx="504056" cy="419361"/>
          </a:xfrm>
          <a:prstGeom prst="actionButtonHome">
            <a:avLst/>
          </a:prstGeom>
          <a:gradFill>
            <a:gsLst>
              <a:gs pos="12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50800">
            <a:gradFill>
              <a:gsLst>
                <a:gs pos="12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ffectLst>
            <a:glow rad="63500">
              <a:schemeClr val="tx2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Управляющая кнопка: назад 10">
            <a:hlinkClick r:id="" action="ppaction://hlinkshowjump?jump=lastslideviewed" highlightClick="1"/>
          </p:cNvPr>
          <p:cNvSpPr/>
          <p:nvPr/>
        </p:nvSpPr>
        <p:spPr>
          <a:xfrm>
            <a:off x="3115788" y="4011905"/>
            <a:ext cx="504056" cy="419361"/>
          </a:xfrm>
          <a:prstGeom prst="actionButtonBackPrevious">
            <a:avLst/>
          </a:prstGeom>
          <a:gradFill>
            <a:gsLst>
              <a:gs pos="29000">
                <a:srgbClr val="00B050"/>
              </a:gs>
              <a:gs pos="59000">
                <a:srgbClr val="FF0000"/>
              </a:gs>
              <a:gs pos="70000">
                <a:srgbClr val="FF0000"/>
              </a:gs>
              <a:gs pos="100000">
                <a:srgbClr val="FFEBFA"/>
              </a:gs>
            </a:gsLst>
            <a:lin ang="16200000" scaled="1"/>
          </a:gradFill>
          <a:ln w="50800">
            <a:solidFill>
              <a:schemeClr val="tx1">
                <a:lumMod val="95000"/>
                <a:lumOff val="5000"/>
                <a:alpha val="0"/>
              </a:schemeClr>
            </a:solidFill>
          </a:ln>
          <a:effectLst>
            <a:glow rad="63500">
              <a:schemeClr val="tx2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200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0"/>
            <a:ext cx="9540552" cy="9540552"/>
          </a:xfrm>
        </p:spPr>
      </p:pic>
      <p:pic>
        <p:nvPicPr>
          <p:cNvPr id="4" name="Picture 4" descr="C:\Users\ultra\Desktop\Буйничское-поле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30" y="1707654"/>
            <a:ext cx="4203213" cy="31612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6" name="Прямоугольник 5"/>
          <p:cNvSpPr/>
          <p:nvPr/>
        </p:nvSpPr>
        <p:spPr>
          <a:xfrm>
            <a:off x="1259632" y="325193"/>
            <a:ext cx="6824855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 </a:t>
            </a: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anose="02020603050405020304" pitchFamily="18" charset="0"/>
              </a:rPr>
              <a:t>М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anose="02020603050405020304" pitchFamily="18" charset="0"/>
              </a:rPr>
              <a:t>емориальный комплекс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anose="02020603050405020304" pitchFamily="18" charset="0"/>
              </a:rPr>
              <a:t> </a:t>
            </a:r>
            <a:endParaRPr lang="ru-RU" sz="36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anose="02020603050405020304" pitchFamily="18" charset="0"/>
              </a:rPr>
              <a:t>«</a:t>
            </a:r>
            <a:r>
              <a:rPr lang="ru-RU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anose="02020603050405020304" pitchFamily="18" charset="0"/>
              </a:rPr>
              <a:t>Буйничское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anose="02020603050405020304" pitchFamily="18" charset="0"/>
              </a:rPr>
              <a:t> поле»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146284" y="1608878"/>
            <a:ext cx="4746195" cy="376000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lnSpc>
                <a:spcPts val="1300"/>
              </a:lnSpc>
            </a:pP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пригороде Могилева, вблизи </a:t>
            </a:r>
            <a:r>
              <a:rPr lang="ru-RU" sz="1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д.Буйничи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расположен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«</a:t>
            </a:r>
            <a:r>
              <a:rPr lang="ru-RU" sz="1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Буйничское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поле»,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посвященный Великой Отечественной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войне.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1941 году в этом месте проходила линия советской обороны и шла сложная борьба за Могилев. Бои за Могилев начались 10 июля. Немецкие войска рассчитывали с ходу занять областной центр,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в наступлении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направили на </a:t>
            </a:r>
            <a:r>
              <a:rPr 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Буйничское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поле 70 танков. Основной бой длился 14 часов. Советским солдатам удалось сжечь 39 танков и отбить несколько атак. Оборона Могилева продолжалась до 22 июля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Немецкие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командиры не решились сообщить Гитлеру о неудачах на подходе к Могилеву и 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доложили об успешном наступлении.     </a:t>
            </a:r>
          </a:p>
          <a:p>
            <a:pPr algn="just" fontAlgn="base">
              <a:lnSpc>
                <a:spcPts val="1300"/>
              </a:lnSpc>
            </a:pP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Буйничское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поле стало символом отваги советских солдат. Во время наступления немецких войск здесь присутствовал корреспондент газеты «Известия» писатель Константин Симонов. Легендарное сражение он описал в романе «Живые и мертвые»,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свой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прах завещал развеять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 </a:t>
            </a:r>
            <a:r>
              <a:rPr 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Буйничским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полем.</a:t>
            </a:r>
          </a:p>
          <a:p>
            <a:pPr algn="just" fontAlgn="base">
              <a:lnSpc>
                <a:spcPts val="1300"/>
              </a:lnSpc>
            </a:pP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Мемориальный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появился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 месте сражения в 1995 году. Он включает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27-метровую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часовню, арку, аллею с центральной композицией. Здесь размещены образцы боевого вооружения периода Второй мировой, горельефные доски,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памятный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камень </a:t>
            </a:r>
            <a:r>
              <a:rPr lang="ru-RU" sz="1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К.Симонову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Управляющая кнопка: домой 7">
            <a:hlinkClick r:id="rId4" action="ppaction://hlinksldjump" highlightClick="1"/>
          </p:cNvPr>
          <p:cNvSpPr/>
          <p:nvPr/>
        </p:nvSpPr>
        <p:spPr>
          <a:xfrm>
            <a:off x="2342444" y="3592546"/>
            <a:ext cx="504056" cy="419361"/>
          </a:xfrm>
          <a:prstGeom prst="actionButtonHome">
            <a:avLst/>
          </a:prstGeom>
          <a:gradFill>
            <a:gsLst>
              <a:gs pos="12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50800">
            <a:gradFill>
              <a:gsLst>
                <a:gs pos="12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ffectLst>
            <a:glow rad="63500">
              <a:schemeClr val="tx2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9" name="Управляющая кнопка: назад 8">
            <a:hlinkClick r:id="" action="ppaction://hlinkshowjump?jump=lastslideviewed" highlightClick="1"/>
          </p:cNvPr>
          <p:cNvSpPr/>
          <p:nvPr/>
        </p:nvSpPr>
        <p:spPr>
          <a:xfrm>
            <a:off x="3064417" y="3592546"/>
            <a:ext cx="504056" cy="419361"/>
          </a:xfrm>
          <a:prstGeom prst="actionButtonBackPrevious">
            <a:avLst/>
          </a:prstGeom>
          <a:gradFill>
            <a:gsLst>
              <a:gs pos="29000">
                <a:srgbClr val="00B050"/>
              </a:gs>
              <a:gs pos="59000">
                <a:srgbClr val="FF0000"/>
              </a:gs>
              <a:gs pos="70000">
                <a:srgbClr val="FF0000"/>
              </a:gs>
              <a:gs pos="100000">
                <a:srgbClr val="FFEBFA"/>
              </a:gs>
            </a:gsLst>
            <a:lin ang="16200000" scaled="1"/>
          </a:gradFill>
          <a:ln w="50800">
            <a:solidFill>
              <a:schemeClr val="tx1">
                <a:lumMod val="95000"/>
                <a:lumOff val="5000"/>
                <a:alpha val="0"/>
              </a:schemeClr>
            </a:solidFill>
          </a:ln>
          <a:effectLst>
            <a:glow rad="63500">
              <a:schemeClr val="tx2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8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ultra\Desktop\интер карта\витебск проспект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56" y="0"/>
            <a:ext cx="9753600" cy="544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 flipV="1">
            <a:off x="-9856" y="411510"/>
            <a:ext cx="261376" cy="360040"/>
          </a:xfrm>
          <a:prstGeom prst="line">
            <a:avLst/>
          </a:prstGeom>
          <a:ln w="41275" cmpd="thickThin">
            <a:solidFill>
              <a:srgbClr val="FF0000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V="1">
            <a:off x="251520" y="267494"/>
            <a:ext cx="504056" cy="144016"/>
          </a:xfrm>
          <a:prstGeom prst="line">
            <a:avLst/>
          </a:prstGeom>
          <a:ln w="41275" cmpd="thickThin">
            <a:solidFill>
              <a:srgbClr val="FF0000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755576" y="267494"/>
            <a:ext cx="457200" cy="1656184"/>
          </a:xfrm>
          <a:prstGeom prst="line">
            <a:avLst/>
          </a:prstGeom>
          <a:ln w="41275" cmpd="thickThin">
            <a:solidFill>
              <a:srgbClr val="FF0000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H="1">
            <a:off x="1212776" y="1635646"/>
            <a:ext cx="1487016" cy="288032"/>
          </a:xfrm>
          <a:prstGeom prst="line">
            <a:avLst/>
          </a:prstGeom>
          <a:ln w="41275" cmpd="thickThin">
            <a:solidFill>
              <a:srgbClr val="FF0000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2699792" y="1635646"/>
            <a:ext cx="1728192" cy="144016"/>
          </a:xfrm>
          <a:prstGeom prst="line">
            <a:avLst/>
          </a:prstGeom>
          <a:ln w="41275" cmpd="thickThin">
            <a:solidFill>
              <a:srgbClr val="FF0000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V="1">
            <a:off x="4427984" y="1347614"/>
            <a:ext cx="3672408" cy="432048"/>
          </a:xfrm>
          <a:prstGeom prst="line">
            <a:avLst/>
          </a:prstGeom>
          <a:ln w="41275" cmpd="thickThin">
            <a:solidFill>
              <a:srgbClr val="FF0000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H="1" flipV="1">
            <a:off x="8100392" y="1347614"/>
            <a:ext cx="216024" cy="1008112"/>
          </a:xfrm>
          <a:prstGeom prst="line">
            <a:avLst/>
          </a:prstGeom>
          <a:ln w="41275" cmpd="thickThin">
            <a:solidFill>
              <a:srgbClr val="FF0000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V="1">
            <a:off x="7231585" y="2355726"/>
            <a:ext cx="1084831" cy="368424"/>
          </a:xfrm>
          <a:prstGeom prst="line">
            <a:avLst/>
          </a:prstGeom>
          <a:ln w="41275" cmpd="thickThin">
            <a:solidFill>
              <a:srgbClr val="FF0000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7231585" y="2724150"/>
            <a:ext cx="364751" cy="2419350"/>
          </a:xfrm>
          <a:prstGeom prst="line">
            <a:avLst/>
          </a:prstGeom>
          <a:ln w="41275" cmpd="thickThin">
            <a:solidFill>
              <a:srgbClr val="FF0000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7596336" y="5143500"/>
            <a:ext cx="936104" cy="304800"/>
          </a:xfrm>
          <a:prstGeom prst="line">
            <a:avLst/>
          </a:prstGeom>
          <a:ln w="41275" cmpd="thickThin">
            <a:solidFill>
              <a:srgbClr val="FF0000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1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34512"/>
            <a:ext cx="1487487" cy="950913"/>
          </a:xfrm>
          <a:prstGeom prst="rect">
            <a:avLst/>
          </a:prstGeom>
          <a:gradFill>
            <a:gsLst>
              <a:gs pos="12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/>
          <a:extLst/>
        </p:spPr>
      </p:pic>
      <p:sp>
        <p:nvSpPr>
          <p:cNvPr id="7169" name="5-конечная звезда 7168"/>
          <p:cNvSpPr/>
          <p:nvPr/>
        </p:nvSpPr>
        <p:spPr>
          <a:xfrm>
            <a:off x="6549617" y="2211710"/>
            <a:ext cx="144016" cy="144016"/>
          </a:xfrm>
          <a:prstGeom prst="star5">
            <a:avLst/>
          </a:prstGeom>
          <a:solidFill>
            <a:srgbClr val="FFFF00"/>
          </a:solidFill>
          <a:ln w="50800">
            <a:solidFill>
              <a:srgbClr val="FF0000"/>
            </a:solidFill>
          </a:ln>
          <a:effectLst>
            <a:glow rad="63500">
              <a:schemeClr val="tx2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7172" name="5-конечная звезда 7171"/>
          <p:cNvSpPr/>
          <p:nvPr/>
        </p:nvSpPr>
        <p:spPr>
          <a:xfrm>
            <a:off x="5962389" y="2085916"/>
            <a:ext cx="144016" cy="125794"/>
          </a:xfrm>
          <a:prstGeom prst="star5">
            <a:avLst/>
          </a:prstGeom>
          <a:solidFill>
            <a:srgbClr val="FFFF00"/>
          </a:solidFill>
          <a:ln w="50800">
            <a:solidFill>
              <a:srgbClr val="FF0000"/>
            </a:solidFill>
          </a:ln>
          <a:effectLst>
            <a:glow rad="63500">
              <a:schemeClr val="tx2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7173" name="5-конечная звезда 7172"/>
          <p:cNvSpPr/>
          <p:nvPr/>
        </p:nvSpPr>
        <p:spPr>
          <a:xfrm>
            <a:off x="6804248" y="5020022"/>
            <a:ext cx="144016" cy="123478"/>
          </a:xfrm>
          <a:prstGeom prst="star5">
            <a:avLst/>
          </a:prstGeom>
          <a:solidFill>
            <a:srgbClr val="FFFF00"/>
          </a:solidFill>
          <a:ln w="50800">
            <a:solidFill>
              <a:srgbClr val="FF0000"/>
            </a:solidFill>
          </a:ln>
          <a:effectLst>
            <a:glow rad="63500">
              <a:schemeClr val="tx2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7174" name="5-конечная звезда 7173"/>
          <p:cNvSpPr/>
          <p:nvPr/>
        </p:nvSpPr>
        <p:spPr>
          <a:xfrm>
            <a:off x="4427984" y="3003798"/>
            <a:ext cx="54006" cy="45719"/>
          </a:xfrm>
          <a:prstGeom prst="star5">
            <a:avLst/>
          </a:prstGeom>
          <a:solidFill>
            <a:srgbClr val="FFFF00"/>
          </a:solidFill>
          <a:ln w="50800">
            <a:solidFill>
              <a:srgbClr val="FF0000"/>
            </a:solidFill>
          </a:ln>
          <a:effectLst>
            <a:glow rad="63500">
              <a:schemeClr val="tx2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7175" name="5-конечная звезда 7174"/>
          <p:cNvSpPr/>
          <p:nvPr/>
        </p:nvSpPr>
        <p:spPr>
          <a:xfrm>
            <a:off x="4139952" y="2931790"/>
            <a:ext cx="72008" cy="72008"/>
          </a:xfrm>
          <a:prstGeom prst="star5">
            <a:avLst/>
          </a:prstGeom>
          <a:solidFill>
            <a:srgbClr val="FFFF00"/>
          </a:solidFill>
          <a:ln w="50800">
            <a:solidFill>
              <a:srgbClr val="FF0000"/>
            </a:solidFill>
          </a:ln>
          <a:effectLst>
            <a:glow rad="63500">
              <a:schemeClr val="tx2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7177" name="Прямоугольная выноска 7176"/>
          <p:cNvSpPr/>
          <p:nvPr/>
        </p:nvSpPr>
        <p:spPr>
          <a:xfrm>
            <a:off x="608677" y="1378979"/>
            <a:ext cx="2808312" cy="1557065"/>
          </a:xfrm>
          <a:prstGeom prst="wedgeRectCallout">
            <a:avLst>
              <a:gd name="adj1" fmla="val 73169"/>
              <a:gd name="adj2" fmla="val 45442"/>
            </a:avLst>
          </a:prstGeom>
          <a:solidFill>
            <a:schemeClr val="bg1">
              <a:alpha val="10000"/>
            </a:schemeClr>
          </a:solidFill>
          <a:ln w="50800">
            <a:solidFill>
              <a:srgbClr val="00B0F0">
                <a:alpha val="25000"/>
              </a:srgbClr>
            </a:solidFill>
          </a:ln>
          <a:effectLst>
            <a:glow rad="63500">
              <a:schemeClr val="tx2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7178" name="Прямоугольная выноска 7177"/>
          <p:cNvSpPr/>
          <p:nvPr/>
        </p:nvSpPr>
        <p:spPr>
          <a:xfrm>
            <a:off x="2195736" y="3407246"/>
            <a:ext cx="2232248" cy="1324744"/>
          </a:xfrm>
          <a:prstGeom prst="wedgeRectCallout">
            <a:avLst>
              <a:gd name="adj1" fmla="val 47285"/>
              <a:gd name="adj2" fmla="val -71411"/>
            </a:avLst>
          </a:prstGeom>
          <a:solidFill>
            <a:schemeClr val="bg1">
              <a:alpha val="10000"/>
            </a:schemeClr>
          </a:solidFill>
          <a:ln w="50800">
            <a:solidFill>
              <a:srgbClr val="00B0F0">
                <a:alpha val="25000"/>
              </a:srgbClr>
            </a:solidFill>
          </a:ln>
          <a:effectLst>
            <a:glow rad="63500">
              <a:schemeClr val="tx2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7179" name="Прямоугольная выноска 7178"/>
          <p:cNvSpPr/>
          <p:nvPr/>
        </p:nvSpPr>
        <p:spPr>
          <a:xfrm>
            <a:off x="6153029" y="3346866"/>
            <a:ext cx="2667443" cy="1134722"/>
          </a:xfrm>
          <a:prstGeom prst="wedgeRectCallout">
            <a:avLst>
              <a:gd name="adj1" fmla="val -27763"/>
              <a:gd name="adj2" fmla="val 93677"/>
            </a:avLst>
          </a:prstGeom>
          <a:solidFill>
            <a:schemeClr val="bg1">
              <a:alpha val="10000"/>
            </a:schemeClr>
          </a:solidFill>
          <a:ln w="50800">
            <a:solidFill>
              <a:srgbClr val="00B0F0">
                <a:alpha val="25000"/>
              </a:srgbClr>
            </a:solidFill>
          </a:ln>
          <a:effectLst>
            <a:glow rad="63500">
              <a:schemeClr val="tx2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7180" name="Прямоугольная выноска 7179"/>
          <p:cNvSpPr/>
          <p:nvPr/>
        </p:nvSpPr>
        <p:spPr>
          <a:xfrm>
            <a:off x="3707904" y="411510"/>
            <a:ext cx="2038461" cy="1368152"/>
          </a:xfrm>
          <a:prstGeom prst="wedgeRectCallout">
            <a:avLst>
              <a:gd name="adj1" fmla="val 56281"/>
              <a:gd name="adj2" fmla="val 70916"/>
            </a:avLst>
          </a:prstGeom>
          <a:solidFill>
            <a:schemeClr val="bg1">
              <a:alpha val="10000"/>
            </a:schemeClr>
          </a:solidFill>
          <a:ln w="50800">
            <a:solidFill>
              <a:srgbClr val="00B0F0">
                <a:alpha val="25000"/>
              </a:srgbClr>
            </a:solidFill>
          </a:ln>
          <a:effectLst>
            <a:glow rad="63500">
              <a:schemeClr val="tx2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7181" name="Прямоугольная выноска 7180"/>
          <p:cNvSpPr/>
          <p:nvPr/>
        </p:nvSpPr>
        <p:spPr>
          <a:xfrm>
            <a:off x="6549618" y="690431"/>
            <a:ext cx="2270854" cy="1161239"/>
          </a:xfrm>
          <a:prstGeom prst="wedgeRectCallout">
            <a:avLst>
              <a:gd name="adj1" fmla="val -46032"/>
              <a:gd name="adj2" fmla="val 85455"/>
            </a:avLst>
          </a:prstGeom>
          <a:solidFill>
            <a:schemeClr val="bg1">
              <a:alpha val="10000"/>
            </a:schemeClr>
          </a:solidFill>
          <a:ln w="50800">
            <a:solidFill>
              <a:srgbClr val="00B0F0">
                <a:alpha val="25000"/>
              </a:srgbClr>
            </a:solidFill>
          </a:ln>
          <a:effectLst>
            <a:glow rad="63500">
              <a:schemeClr val="tx2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pic>
        <p:nvPicPr>
          <p:cNvPr id="718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485" y="3407246"/>
            <a:ext cx="1183475" cy="75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215" y="483518"/>
            <a:ext cx="777490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633" y="771550"/>
            <a:ext cx="1221494" cy="847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41" y="1473327"/>
            <a:ext cx="1473743" cy="968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6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597" y="3539334"/>
            <a:ext cx="1031339" cy="91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Управляющая кнопка: сведения 3">
            <a:hlinkClick r:id="rId10" action="ppaction://hlinksldjump" highlightClick="1"/>
          </p:cNvPr>
          <p:cNvSpPr/>
          <p:nvPr/>
        </p:nvSpPr>
        <p:spPr>
          <a:xfrm>
            <a:off x="2935197" y="2539938"/>
            <a:ext cx="273826" cy="197802"/>
          </a:xfrm>
          <a:prstGeom prst="actionButtonInformation">
            <a:avLst/>
          </a:prstGeom>
          <a:solidFill>
            <a:schemeClr val="accent1">
              <a:lumMod val="60000"/>
              <a:lumOff val="40000"/>
            </a:schemeClr>
          </a:solidFill>
          <a:ln w="50800">
            <a:solidFill>
              <a:schemeClr val="tx1">
                <a:lumMod val="95000"/>
                <a:lumOff val="5000"/>
                <a:alpha val="0"/>
              </a:schemeClr>
            </a:solidFill>
          </a:ln>
          <a:effectLst>
            <a:glow rad="63500">
              <a:schemeClr val="tx2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pic>
        <p:nvPicPr>
          <p:cNvPr id="1026" name="Picture 2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215" y="4321055"/>
            <a:ext cx="457200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165" y="1374725"/>
            <a:ext cx="457200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536" y="1401837"/>
            <a:ext cx="457200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6226" y="4157459"/>
            <a:ext cx="457200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66477" y="483518"/>
            <a:ext cx="101923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FFFF00"/>
                </a:solidFill>
                <a:latin typeface="Times New Roman"/>
                <a:ea typeface="Times New Roman"/>
              </a:rPr>
              <a:t>Обелиск на братской могиле советских воинов</a:t>
            </a:r>
            <a:endParaRPr lang="ru-RU" sz="1200" dirty="0">
              <a:solidFill>
                <a:srgbClr val="FFFF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735120" y="807470"/>
            <a:ext cx="12809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400" b="1" dirty="0">
                <a:solidFill>
                  <a:srgbClr val="FFFF00"/>
                </a:solidFill>
                <a:latin typeface="Times New Roman"/>
                <a:ea typeface="Times New Roman"/>
              </a:rPr>
              <a:t>Немецкое кладбище</a:t>
            </a:r>
            <a:endParaRPr lang="ru-RU" sz="1400" dirty="0">
              <a:solidFill>
                <a:srgbClr val="FFFF00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76984" y="1449905"/>
            <a:ext cx="131567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be-BY" sz="1200" b="1" dirty="0">
                <a:solidFill>
                  <a:srgbClr val="FFFF00"/>
                </a:solidFill>
                <a:latin typeface="Times New Roman"/>
                <a:ea typeface="Times New Roman"/>
              </a:rPr>
              <a:t>Мемориальная доска работникам автозаваода </a:t>
            </a:r>
            <a:endParaRPr lang="be-BY" sz="1200" b="1" dirty="0" smtClean="0">
              <a:solidFill>
                <a:srgbClr val="FFFF00"/>
              </a:solidFill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be-BY" sz="1200" b="1" dirty="0" smtClean="0">
                <a:solidFill>
                  <a:srgbClr val="FFFF00"/>
                </a:solidFill>
                <a:latin typeface="Times New Roman"/>
                <a:ea typeface="Times New Roman"/>
              </a:rPr>
              <a:t>им. С.М.Кирова</a:t>
            </a:r>
            <a:endParaRPr lang="ru-RU" sz="1200" dirty="0">
              <a:solidFill>
                <a:srgbClr val="FFFF00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300657" y="3533352"/>
            <a:ext cx="14433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e-BY" sz="1200" b="1" dirty="0">
                <a:solidFill>
                  <a:srgbClr val="FFFF00"/>
                </a:solidFill>
                <a:latin typeface="Times New Roman"/>
                <a:ea typeface="Times New Roman"/>
              </a:rPr>
              <a:t>Бюст </a:t>
            </a:r>
            <a:endParaRPr lang="be-BY" sz="1200" b="1" dirty="0" smtClean="0">
              <a:solidFill>
                <a:srgbClr val="FFFF00"/>
              </a:solidFill>
              <a:latin typeface="Times New Roman"/>
              <a:ea typeface="Times New Roman"/>
            </a:endParaRPr>
          </a:p>
          <a:p>
            <a:r>
              <a:rPr lang="be-BY" sz="1200" b="1" dirty="0" smtClean="0">
                <a:solidFill>
                  <a:srgbClr val="FFFF00"/>
                </a:solidFill>
                <a:latin typeface="Times New Roman"/>
                <a:ea typeface="Times New Roman"/>
              </a:rPr>
              <a:t>С.М.</a:t>
            </a:r>
            <a:r>
              <a:rPr lang="be-BY" sz="1200" b="1" dirty="0" smtClean="0">
                <a:solidFill>
                  <a:srgbClr val="FFFF00"/>
                </a:solidFill>
                <a:latin typeface="Times New Roman"/>
                <a:ea typeface="Times New Roman"/>
              </a:rPr>
              <a:t>Кирова</a:t>
            </a:r>
            <a:endParaRPr lang="ru-RU" sz="1200" dirty="0">
              <a:solidFill>
                <a:srgbClr val="FFFF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304380" y="3444665"/>
            <a:ext cx="155133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FFFF00"/>
                </a:solidFill>
                <a:latin typeface="Times New Roman"/>
                <a:ea typeface="Times New Roman"/>
              </a:rPr>
              <a:t>Мемориальный комплекс “Землянка”</a:t>
            </a:r>
            <a:endParaRPr lang="ru-RU" sz="1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38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ultra\Desktop\интер карта\концлагерь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98"/>
            <a:ext cx="10597141" cy="5239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 flipV="1">
            <a:off x="1439652" y="3435846"/>
            <a:ext cx="612068" cy="1800200"/>
          </a:xfrm>
          <a:prstGeom prst="line">
            <a:avLst/>
          </a:prstGeom>
          <a:ln w="41275" cmpd="thickThin">
            <a:solidFill>
              <a:srgbClr val="FF0000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H="1" flipV="1">
            <a:off x="1439652" y="2787774"/>
            <a:ext cx="612068" cy="648072"/>
          </a:xfrm>
          <a:prstGeom prst="line">
            <a:avLst/>
          </a:prstGeom>
          <a:ln w="41275" cmpd="thickThin">
            <a:solidFill>
              <a:srgbClr val="FF0000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V="1">
            <a:off x="1439652" y="1491630"/>
            <a:ext cx="972108" cy="1296144"/>
          </a:xfrm>
          <a:prstGeom prst="line">
            <a:avLst/>
          </a:prstGeom>
          <a:ln w="41275" cmpd="thickThin">
            <a:solidFill>
              <a:srgbClr val="FF0000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H="1" flipV="1">
            <a:off x="1331640" y="483518"/>
            <a:ext cx="1080120" cy="1008112"/>
          </a:xfrm>
          <a:prstGeom prst="line">
            <a:avLst/>
          </a:prstGeom>
          <a:ln w="41275" cmpd="thickThin">
            <a:solidFill>
              <a:srgbClr val="FF0000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>
            <a:off x="899592" y="483518"/>
            <a:ext cx="432048" cy="576064"/>
          </a:xfrm>
          <a:prstGeom prst="line">
            <a:avLst/>
          </a:prstGeom>
          <a:ln w="41275" cmpd="thickThin">
            <a:solidFill>
              <a:srgbClr val="FF0000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H="1" flipV="1">
            <a:off x="-108520" y="843558"/>
            <a:ext cx="1008112" cy="216024"/>
          </a:xfrm>
          <a:prstGeom prst="line">
            <a:avLst/>
          </a:prstGeom>
          <a:ln w="41275" cmpd="thickThin">
            <a:solidFill>
              <a:srgbClr val="FF0000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Управляющая кнопка: домой 20">
            <a:hlinkClick r:id="rId3" action="ppaction://hlinksldjump" highlightClick="1"/>
          </p:cNvPr>
          <p:cNvSpPr/>
          <p:nvPr/>
        </p:nvSpPr>
        <p:spPr>
          <a:xfrm>
            <a:off x="1644874" y="3968084"/>
            <a:ext cx="1296144" cy="841531"/>
          </a:xfrm>
          <a:prstGeom prst="actionButtonHome">
            <a:avLst/>
          </a:prstGeom>
          <a:gradFill>
            <a:gsLst>
              <a:gs pos="12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50800">
            <a:gradFill>
              <a:gsLst>
                <a:gs pos="12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ffectLst>
            <a:glow rad="63500">
              <a:schemeClr val="tx2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22" name="5-конечная звезда 21"/>
          <p:cNvSpPr/>
          <p:nvPr/>
        </p:nvSpPr>
        <p:spPr>
          <a:xfrm>
            <a:off x="6379159" y="536066"/>
            <a:ext cx="291994" cy="230857"/>
          </a:xfrm>
          <a:prstGeom prst="star5">
            <a:avLst/>
          </a:prstGeom>
          <a:solidFill>
            <a:srgbClr val="FFFF00"/>
          </a:solidFill>
          <a:ln w="50800">
            <a:solidFill>
              <a:srgbClr val="FF0000"/>
            </a:solidFill>
          </a:ln>
          <a:effectLst>
            <a:glow rad="63500">
              <a:schemeClr val="tx2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23" name="5-конечная звезда 22"/>
          <p:cNvSpPr/>
          <p:nvPr/>
        </p:nvSpPr>
        <p:spPr>
          <a:xfrm>
            <a:off x="5220072" y="1275606"/>
            <a:ext cx="216024" cy="216024"/>
          </a:xfrm>
          <a:prstGeom prst="star5">
            <a:avLst/>
          </a:prstGeom>
          <a:solidFill>
            <a:srgbClr val="FFFF00"/>
          </a:solidFill>
          <a:ln w="50800">
            <a:solidFill>
              <a:srgbClr val="FF0000"/>
            </a:solidFill>
          </a:ln>
          <a:effectLst>
            <a:glow rad="63500">
              <a:schemeClr val="tx2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24" name="Прямоугольная выноска 23"/>
          <p:cNvSpPr/>
          <p:nvPr/>
        </p:nvSpPr>
        <p:spPr>
          <a:xfrm>
            <a:off x="1745686" y="1248172"/>
            <a:ext cx="2628292" cy="1683618"/>
          </a:xfrm>
          <a:prstGeom prst="wedgeRectCallout">
            <a:avLst>
              <a:gd name="adj1" fmla="val 83164"/>
              <a:gd name="adj2" fmla="val -37335"/>
            </a:avLst>
          </a:prstGeom>
          <a:solidFill>
            <a:schemeClr val="bg1">
              <a:alpha val="19000"/>
            </a:schemeClr>
          </a:solidFill>
          <a:ln w="50800">
            <a:solidFill>
              <a:srgbClr val="00B0F0">
                <a:alpha val="57000"/>
              </a:srgbClr>
            </a:solidFill>
          </a:ln>
          <a:effectLst>
            <a:glow rad="63500">
              <a:schemeClr val="tx2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25" name="Прямоугольная выноска 24"/>
          <p:cNvSpPr/>
          <p:nvPr/>
        </p:nvSpPr>
        <p:spPr>
          <a:xfrm>
            <a:off x="7524328" y="228871"/>
            <a:ext cx="1567419" cy="1536923"/>
          </a:xfrm>
          <a:prstGeom prst="wedgeRectCallout">
            <a:avLst>
              <a:gd name="adj1" fmla="val -78512"/>
              <a:gd name="adj2" fmla="val -28050"/>
            </a:avLst>
          </a:prstGeom>
          <a:solidFill>
            <a:schemeClr val="bg1">
              <a:alpha val="19000"/>
            </a:schemeClr>
          </a:solidFill>
          <a:ln w="50800">
            <a:solidFill>
              <a:srgbClr val="00B0F0">
                <a:alpha val="57000"/>
              </a:srgbClr>
            </a:solidFill>
          </a:ln>
          <a:effectLst>
            <a:glow rad="63500">
              <a:schemeClr val="tx2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26" name="5-конечная звезда 25"/>
          <p:cNvSpPr/>
          <p:nvPr/>
        </p:nvSpPr>
        <p:spPr>
          <a:xfrm>
            <a:off x="6876256" y="394363"/>
            <a:ext cx="288032" cy="283405"/>
          </a:xfrm>
          <a:prstGeom prst="star5">
            <a:avLst/>
          </a:prstGeom>
          <a:solidFill>
            <a:srgbClr val="FFFF00"/>
          </a:solidFill>
          <a:ln w="50800">
            <a:solidFill>
              <a:srgbClr val="FF0000"/>
            </a:solidFill>
          </a:ln>
          <a:effectLst>
            <a:glow rad="63500">
              <a:schemeClr val="tx2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27" name="Прямоугольная выноска 26"/>
          <p:cNvSpPr/>
          <p:nvPr/>
        </p:nvSpPr>
        <p:spPr>
          <a:xfrm>
            <a:off x="5004047" y="2029376"/>
            <a:ext cx="1818813" cy="2164867"/>
          </a:xfrm>
          <a:prstGeom prst="wedgeRectCallout">
            <a:avLst>
              <a:gd name="adj1" fmla="val 33468"/>
              <a:gd name="adj2" fmla="val -106944"/>
            </a:avLst>
          </a:prstGeom>
          <a:solidFill>
            <a:schemeClr val="bg1">
              <a:alpha val="3000"/>
            </a:schemeClr>
          </a:solidFill>
          <a:ln w="50800">
            <a:solidFill>
              <a:srgbClr val="00B0F0">
                <a:alpha val="50000"/>
              </a:srgbClr>
            </a:solidFill>
          </a:ln>
          <a:effectLst>
            <a:glow rad="63500">
              <a:schemeClr val="tx2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pic>
        <p:nvPicPr>
          <p:cNvPr id="6150" name="Picture 6" descr="C:\Users\ultra\Desktop\c98eaadcabbd134c19834d58f2d74c9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975" y="1359014"/>
            <a:ext cx="889943" cy="1461934"/>
          </a:xfrm>
          <a:prstGeom prst="rect">
            <a:avLst/>
          </a:prstGeom>
          <a:noFill/>
          <a:ln w="38100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631" y="305654"/>
            <a:ext cx="1266811" cy="691679"/>
          </a:xfrm>
          <a:prstGeom prst="rect">
            <a:avLst/>
          </a:prstGeom>
          <a:noFill/>
          <a:ln w="34925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063" y="2155696"/>
            <a:ext cx="864096" cy="1048566"/>
          </a:xfrm>
          <a:prstGeom prst="rect">
            <a:avLst/>
          </a:prstGeom>
          <a:noFill/>
          <a:ln w="34925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566789"/>
            <a:ext cx="457200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713" y="2128391"/>
            <a:ext cx="457200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4547" y="1387969"/>
            <a:ext cx="457200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968467" y="3246048"/>
            <a:ext cx="195728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  <a:tabLst>
                <a:tab pos="457200" algn="l"/>
              </a:tabLst>
            </a:pPr>
            <a:r>
              <a:rPr lang="ru-RU" sz="1200" b="1" dirty="0">
                <a:ln w="31550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Times New Roman"/>
              </a:rPr>
              <a:t>Мемориальный комплекс “</a:t>
            </a:r>
            <a:r>
              <a:rPr lang="ru-RU" sz="1200" b="1" dirty="0" err="1">
                <a:ln w="31550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Times New Roman"/>
              </a:rPr>
              <a:t>Луполовский</a:t>
            </a:r>
            <a:r>
              <a:rPr lang="ru-RU" sz="1200" b="1" dirty="0">
                <a:ln w="31550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Times New Roman"/>
              </a:rPr>
              <a:t> лагерь смерти</a:t>
            </a:r>
            <a:r>
              <a:rPr lang="ru-RU" b="1" dirty="0">
                <a:ln w="31550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Times New Roman"/>
              </a:rPr>
              <a:t>”</a:t>
            </a:r>
            <a:endParaRPr lang="ru-RU" sz="1600" b="1" dirty="0">
              <a:ln w="31550" cmpd="sng">
                <a:noFill/>
                <a:prstDash val="solid"/>
              </a:ln>
              <a:solidFill>
                <a:srgbClr val="FFFF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Times New Roman"/>
              <a:ea typeface="Times New Roman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253" y="164131"/>
            <a:ext cx="59690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Прямоугольная выноска 28"/>
          <p:cNvSpPr/>
          <p:nvPr/>
        </p:nvSpPr>
        <p:spPr>
          <a:xfrm>
            <a:off x="7164288" y="2215655"/>
            <a:ext cx="1622715" cy="1536923"/>
          </a:xfrm>
          <a:prstGeom prst="wedgeRectCallout">
            <a:avLst>
              <a:gd name="adj1" fmla="val -87825"/>
              <a:gd name="adj2" fmla="val -165778"/>
            </a:avLst>
          </a:prstGeom>
          <a:solidFill>
            <a:schemeClr val="bg1">
              <a:alpha val="19000"/>
            </a:schemeClr>
          </a:solidFill>
          <a:ln w="50800">
            <a:solidFill>
              <a:srgbClr val="00B0F0">
                <a:alpha val="57000"/>
              </a:srgbClr>
            </a:solidFill>
          </a:ln>
          <a:effectLst>
            <a:glow rad="63500">
              <a:schemeClr val="tx2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865" y="2289788"/>
            <a:ext cx="951045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164288" y="3064871"/>
            <a:ext cx="1600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на братской могиле советских воинов</a:t>
            </a:r>
            <a:endParaRPr lang="ru-RU" sz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3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023" y="2284648"/>
            <a:ext cx="457200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596336" y="965900"/>
            <a:ext cx="140285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FFFF00"/>
                </a:solidFill>
                <a:latin typeface="Times New Roman"/>
                <a:ea typeface="Times New Roman"/>
              </a:rPr>
              <a:t>Здание </a:t>
            </a:r>
            <a:r>
              <a:rPr lang="ru-RU" sz="1400" b="1" dirty="0" err="1">
                <a:solidFill>
                  <a:srgbClr val="FFFF00"/>
                </a:solidFill>
                <a:latin typeface="Times New Roman"/>
                <a:ea typeface="Times New Roman"/>
              </a:rPr>
              <a:t>Луполовского</a:t>
            </a:r>
            <a:r>
              <a:rPr lang="ru-RU" sz="1400" b="1" dirty="0">
                <a:solidFill>
                  <a:srgbClr val="FFFF00"/>
                </a:solidFill>
                <a:latin typeface="Times New Roman"/>
                <a:ea typeface="Times New Roman"/>
              </a:rPr>
              <a:t> аэродрома</a:t>
            </a:r>
            <a:endParaRPr lang="ru-RU" sz="1400" dirty="0">
              <a:solidFill>
                <a:srgbClr val="FFFF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627784" y="1517860"/>
            <a:ext cx="19259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памятник-бюст </a:t>
            </a:r>
            <a:r>
              <a:rPr lang="ru-RU" sz="1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полковнику </a:t>
            </a:r>
          </a:p>
          <a:p>
            <a:pPr algn="ctr"/>
            <a:r>
              <a:rPr lang="ru-RU" sz="1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С.Ф.Кутепову</a:t>
            </a:r>
            <a:endParaRPr lang="ru-RU" sz="1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88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ultra\Desktop\интер карта\буйничи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608" y="-235568"/>
            <a:ext cx="10410826" cy="5400675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 flipV="1">
            <a:off x="2987824" y="267494"/>
            <a:ext cx="1584176" cy="3312368"/>
          </a:xfrm>
          <a:prstGeom prst="line">
            <a:avLst/>
          </a:prstGeom>
          <a:ln w="41275" cmpd="thickThin">
            <a:solidFill>
              <a:srgbClr val="FF0000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V="1">
            <a:off x="4572000" y="0"/>
            <a:ext cx="792088" cy="267494"/>
          </a:xfrm>
          <a:prstGeom prst="line">
            <a:avLst/>
          </a:prstGeom>
          <a:ln w="41275" cmpd="thickThin">
            <a:solidFill>
              <a:srgbClr val="FF0000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5364088" y="0"/>
            <a:ext cx="936104" cy="0"/>
          </a:xfrm>
          <a:prstGeom prst="line">
            <a:avLst/>
          </a:prstGeom>
          <a:ln w="41275" cmpd="thickThin">
            <a:solidFill>
              <a:srgbClr val="FF0000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V="1">
            <a:off x="6300192" y="-235568"/>
            <a:ext cx="576064" cy="235568"/>
          </a:xfrm>
          <a:prstGeom prst="line">
            <a:avLst/>
          </a:prstGeom>
          <a:ln w="41275" cmpd="thickThin">
            <a:solidFill>
              <a:srgbClr val="FF0000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6876256" y="-235568"/>
            <a:ext cx="72008" cy="117784"/>
          </a:xfrm>
          <a:prstGeom prst="line">
            <a:avLst/>
          </a:prstGeom>
          <a:ln w="41275" cmpd="thickThin">
            <a:solidFill>
              <a:srgbClr val="FF0000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6948264" y="-235568"/>
            <a:ext cx="648072" cy="117784"/>
          </a:xfrm>
          <a:prstGeom prst="line">
            <a:avLst/>
          </a:prstGeom>
          <a:ln w="41275" cmpd="thickThin">
            <a:solidFill>
              <a:srgbClr val="FF0000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V="1">
            <a:off x="3995936" y="2355726"/>
            <a:ext cx="792088" cy="2787774"/>
          </a:xfrm>
          <a:prstGeom prst="line">
            <a:avLst/>
          </a:prstGeom>
          <a:ln w="41275" cmpd="thickThin">
            <a:solidFill>
              <a:srgbClr val="FF0000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4788024" y="2355726"/>
            <a:ext cx="1044116" cy="864096"/>
          </a:xfrm>
          <a:prstGeom prst="line">
            <a:avLst/>
          </a:prstGeom>
          <a:ln w="41275" cmpd="thickThin">
            <a:solidFill>
              <a:srgbClr val="FF0000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5832140" y="2571750"/>
            <a:ext cx="180020" cy="648072"/>
          </a:xfrm>
          <a:prstGeom prst="line">
            <a:avLst/>
          </a:prstGeom>
          <a:ln w="41275" cmpd="thickThin">
            <a:solidFill>
              <a:srgbClr val="FF0000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6012160" y="2571750"/>
            <a:ext cx="720080" cy="144016"/>
          </a:xfrm>
          <a:prstGeom prst="line">
            <a:avLst/>
          </a:prstGeom>
          <a:ln w="41275" cmpd="thickThin">
            <a:solidFill>
              <a:srgbClr val="FF0000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V="1">
            <a:off x="6732240" y="2283718"/>
            <a:ext cx="216024" cy="432048"/>
          </a:xfrm>
          <a:prstGeom prst="line">
            <a:avLst/>
          </a:prstGeom>
          <a:ln w="41275" cmpd="thickThin">
            <a:solidFill>
              <a:srgbClr val="FF0000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6948264" y="2283718"/>
            <a:ext cx="72008" cy="0"/>
          </a:xfrm>
          <a:prstGeom prst="line">
            <a:avLst/>
          </a:prstGeom>
          <a:ln w="41275" cmpd="thickThin">
            <a:solidFill>
              <a:srgbClr val="FF0000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7020272" y="2283718"/>
            <a:ext cx="792088" cy="720080"/>
          </a:xfrm>
          <a:prstGeom prst="line">
            <a:avLst/>
          </a:prstGeom>
          <a:ln w="41275" cmpd="thickThin">
            <a:solidFill>
              <a:srgbClr val="FF0000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4" name="Прямая соединительная линия 1023"/>
          <p:cNvCxnSpPr/>
          <p:nvPr/>
        </p:nvCxnSpPr>
        <p:spPr>
          <a:xfrm flipH="1">
            <a:off x="7020272" y="3003798"/>
            <a:ext cx="792088" cy="936104"/>
          </a:xfrm>
          <a:prstGeom prst="line">
            <a:avLst/>
          </a:prstGeom>
          <a:ln w="41275" cmpd="thickThin">
            <a:solidFill>
              <a:srgbClr val="FF0000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8" name="Прямая соединительная линия 1027"/>
          <p:cNvCxnSpPr/>
          <p:nvPr/>
        </p:nvCxnSpPr>
        <p:spPr>
          <a:xfrm>
            <a:off x="7020272" y="3939902"/>
            <a:ext cx="576064" cy="504056"/>
          </a:xfrm>
          <a:prstGeom prst="line">
            <a:avLst/>
          </a:prstGeom>
          <a:ln w="41275" cmpd="thickThin">
            <a:solidFill>
              <a:srgbClr val="FF0000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0" name="Прямая соединительная линия 1029"/>
          <p:cNvCxnSpPr/>
          <p:nvPr/>
        </p:nvCxnSpPr>
        <p:spPr>
          <a:xfrm flipH="1">
            <a:off x="7272300" y="4443958"/>
            <a:ext cx="324036" cy="721149"/>
          </a:xfrm>
          <a:prstGeom prst="line">
            <a:avLst/>
          </a:prstGeom>
          <a:ln w="41275" cmpd="thickThin">
            <a:solidFill>
              <a:srgbClr val="FF0000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2" name="Прямая соединительная линия 1031"/>
          <p:cNvCxnSpPr/>
          <p:nvPr/>
        </p:nvCxnSpPr>
        <p:spPr>
          <a:xfrm>
            <a:off x="2987824" y="3579862"/>
            <a:ext cx="216024" cy="169751"/>
          </a:xfrm>
          <a:prstGeom prst="line">
            <a:avLst/>
          </a:prstGeom>
          <a:ln w="41275" cmpd="thickThin">
            <a:solidFill>
              <a:srgbClr val="FF0000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4" name="Прямая соединительная линия 1033"/>
          <p:cNvCxnSpPr/>
          <p:nvPr/>
        </p:nvCxnSpPr>
        <p:spPr>
          <a:xfrm>
            <a:off x="3203848" y="3749613"/>
            <a:ext cx="0" cy="46273"/>
          </a:xfrm>
          <a:prstGeom prst="line">
            <a:avLst/>
          </a:prstGeom>
          <a:ln w="41275" cmpd="thickThin">
            <a:solidFill>
              <a:srgbClr val="FF0000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6" name="Прямая соединительная линия 1035"/>
          <p:cNvCxnSpPr/>
          <p:nvPr/>
        </p:nvCxnSpPr>
        <p:spPr>
          <a:xfrm>
            <a:off x="3203848" y="3795886"/>
            <a:ext cx="0" cy="144016"/>
          </a:xfrm>
          <a:prstGeom prst="line">
            <a:avLst/>
          </a:prstGeom>
          <a:ln w="41275" cmpd="thickThin">
            <a:solidFill>
              <a:srgbClr val="FF0000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8" name="Прямая соединительная линия 1037"/>
          <p:cNvCxnSpPr/>
          <p:nvPr/>
        </p:nvCxnSpPr>
        <p:spPr>
          <a:xfrm flipH="1">
            <a:off x="3095836" y="3939902"/>
            <a:ext cx="108012" cy="360040"/>
          </a:xfrm>
          <a:prstGeom prst="line">
            <a:avLst/>
          </a:prstGeom>
          <a:ln w="41275" cmpd="thickThin">
            <a:solidFill>
              <a:srgbClr val="FF0000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0" name="Прямая соединительная линия 1039"/>
          <p:cNvCxnSpPr/>
          <p:nvPr/>
        </p:nvCxnSpPr>
        <p:spPr>
          <a:xfrm>
            <a:off x="3095836" y="4299942"/>
            <a:ext cx="396044" cy="216024"/>
          </a:xfrm>
          <a:prstGeom prst="line">
            <a:avLst/>
          </a:prstGeom>
          <a:ln w="41275" cmpd="thickThin">
            <a:solidFill>
              <a:srgbClr val="FF0000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2" name="Прямая соединительная линия 1041"/>
          <p:cNvCxnSpPr/>
          <p:nvPr/>
        </p:nvCxnSpPr>
        <p:spPr>
          <a:xfrm flipH="1">
            <a:off x="3203848" y="4515966"/>
            <a:ext cx="288032" cy="649141"/>
          </a:xfrm>
          <a:prstGeom prst="line">
            <a:avLst/>
          </a:prstGeom>
          <a:ln w="41275" cmpd="thickThin">
            <a:solidFill>
              <a:srgbClr val="FF0000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3" name="Управляющая кнопка: домой 1042">
            <a:hlinkClick r:id="rId3" action="ppaction://hlinksldjump" highlightClick="1"/>
          </p:cNvPr>
          <p:cNvSpPr/>
          <p:nvPr/>
        </p:nvSpPr>
        <p:spPr>
          <a:xfrm>
            <a:off x="7596336" y="3939902"/>
            <a:ext cx="1242138" cy="887233"/>
          </a:xfrm>
          <a:prstGeom prst="actionButtonHome">
            <a:avLst/>
          </a:prstGeom>
          <a:gradFill>
            <a:gsLst>
              <a:gs pos="12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50800">
            <a:gradFill>
              <a:gsLst>
                <a:gs pos="12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ffectLst>
            <a:glow rad="63500">
              <a:schemeClr val="tx2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044" name="5-конечная звезда 1043"/>
          <p:cNvSpPr/>
          <p:nvPr/>
        </p:nvSpPr>
        <p:spPr>
          <a:xfrm>
            <a:off x="3728616" y="4840536"/>
            <a:ext cx="267320" cy="209078"/>
          </a:xfrm>
          <a:prstGeom prst="star5">
            <a:avLst/>
          </a:prstGeom>
          <a:solidFill>
            <a:srgbClr val="FFFF00"/>
          </a:solidFill>
          <a:ln w="50800">
            <a:solidFill>
              <a:srgbClr val="FF0000"/>
            </a:solidFill>
          </a:ln>
          <a:effectLst>
            <a:glow rad="63500">
              <a:schemeClr val="tx2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045" name="5-конечная звезда 1044"/>
          <p:cNvSpPr/>
          <p:nvPr/>
        </p:nvSpPr>
        <p:spPr>
          <a:xfrm>
            <a:off x="3862276" y="4515966"/>
            <a:ext cx="349684" cy="288566"/>
          </a:xfrm>
          <a:prstGeom prst="star5">
            <a:avLst/>
          </a:prstGeom>
          <a:solidFill>
            <a:srgbClr val="FFFF00"/>
          </a:solidFill>
          <a:ln w="50800">
            <a:solidFill>
              <a:srgbClr val="FF0000"/>
            </a:solidFill>
          </a:ln>
          <a:effectLst>
            <a:glow rad="63500">
              <a:schemeClr val="tx2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046" name="Прямоугольная выноска 1045"/>
          <p:cNvSpPr/>
          <p:nvPr/>
        </p:nvSpPr>
        <p:spPr>
          <a:xfrm>
            <a:off x="899592" y="2933904"/>
            <a:ext cx="2448272" cy="1867979"/>
          </a:xfrm>
          <a:prstGeom prst="wedgeRectCallout">
            <a:avLst>
              <a:gd name="adj1" fmla="val 60838"/>
              <a:gd name="adj2" fmla="val 46039"/>
            </a:avLst>
          </a:prstGeom>
          <a:solidFill>
            <a:srgbClr val="FFFF00">
              <a:alpha val="9000"/>
            </a:srgbClr>
          </a:solidFill>
          <a:ln w="50800">
            <a:solidFill>
              <a:srgbClr val="00B0F0">
                <a:alpha val="26000"/>
              </a:srgbClr>
            </a:solidFill>
          </a:ln>
          <a:effectLst>
            <a:glow rad="63500">
              <a:schemeClr val="tx2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047" name="Прямоугольная выноска 1046"/>
          <p:cNvSpPr/>
          <p:nvPr/>
        </p:nvSpPr>
        <p:spPr>
          <a:xfrm>
            <a:off x="4211960" y="2283718"/>
            <a:ext cx="3204356" cy="1777969"/>
          </a:xfrm>
          <a:prstGeom prst="wedgeRectCallout">
            <a:avLst>
              <a:gd name="adj1" fmla="val -50161"/>
              <a:gd name="adj2" fmla="val 75825"/>
            </a:avLst>
          </a:prstGeom>
          <a:solidFill>
            <a:srgbClr val="FFFF00">
              <a:alpha val="0"/>
            </a:srgbClr>
          </a:solidFill>
          <a:ln w="50800">
            <a:solidFill>
              <a:srgbClr val="00B0F0">
                <a:alpha val="25000"/>
              </a:srgbClr>
            </a:solidFill>
          </a:ln>
          <a:effectLst>
            <a:glow rad="63500">
              <a:schemeClr val="tx2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pic>
        <p:nvPicPr>
          <p:cNvPr id="1048" name="Picture 4" descr="C:\Users\ultra\Desktop\Буйничское-поле_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561" y="2990868"/>
            <a:ext cx="1405561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664" y="4376576"/>
            <a:ext cx="457200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324765"/>
            <a:ext cx="617376" cy="510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C:\Users\ultra\Desktop\9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642" y="2401874"/>
            <a:ext cx="1319367" cy="117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539221" y="2526164"/>
            <a:ext cx="19415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Мемориальный камень </a:t>
            </a:r>
            <a:r>
              <a:rPr lang="ru-RU" sz="1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К.Симонова</a:t>
            </a:r>
            <a:endParaRPr lang="ru-RU" sz="1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26836" y="3939902"/>
            <a:ext cx="217701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333333"/>
                </a:solidFill>
                <a:latin typeface="Helvetica Neue"/>
              </a:rPr>
              <a:t> </a:t>
            </a:r>
            <a:r>
              <a:rPr lang="ru-RU" sz="1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емориальный комплекс</a:t>
            </a:r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Буйничское</a:t>
            </a:r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поле»</a:t>
            </a:r>
          </a:p>
        </p:txBody>
      </p:sp>
    </p:spTree>
    <p:extLst>
      <p:ext uri="{BB962C8B-B14F-4D97-AF65-F5344CB8AC3E}">
        <p14:creationId xmlns:p14="http://schemas.microsoft.com/office/powerpoint/2010/main" val="351413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ultra\Desktop\интер карта\фатин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9225" y="1588"/>
            <a:ext cx="10563225" cy="514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-1419225" y="267494"/>
            <a:ext cx="2174801" cy="216024"/>
          </a:xfrm>
          <a:prstGeom prst="line">
            <a:avLst/>
          </a:prstGeom>
          <a:ln w="41275" cmpd="thickThin">
            <a:solidFill>
              <a:srgbClr val="FF0000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V="1">
            <a:off x="755576" y="375506"/>
            <a:ext cx="432048" cy="108012"/>
          </a:xfrm>
          <a:prstGeom prst="line">
            <a:avLst/>
          </a:prstGeom>
          <a:ln w="41275" cmpd="thickThin">
            <a:solidFill>
              <a:srgbClr val="FF0000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1187624" y="375506"/>
            <a:ext cx="0" cy="324036"/>
          </a:xfrm>
          <a:prstGeom prst="line">
            <a:avLst/>
          </a:prstGeom>
          <a:ln w="41275" cmpd="thickThin">
            <a:solidFill>
              <a:srgbClr val="FF0000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1187624" y="699542"/>
            <a:ext cx="288032" cy="144016"/>
          </a:xfrm>
          <a:prstGeom prst="line">
            <a:avLst/>
          </a:prstGeom>
          <a:ln w="41275" cmpd="thickThin">
            <a:solidFill>
              <a:srgbClr val="FF0000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475656" y="843558"/>
            <a:ext cx="72008" cy="1080120"/>
          </a:xfrm>
          <a:prstGeom prst="line">
            <a:avLst/>
          </a:prstGeom>
          <a:ln w="41275" cmpd="thickThin">
            <a:solidFill>
              <a:srgbClr val="FF0000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1547664" y="1923678"/>
            <a:ext cx="648072" cy="288032"/>
          </a:xfrm>
          <a:prstGeom prst="line">
            <a:avLst/>
          </a:prstGeom>
          <a:ln w="41275" cmpd="thickThin">
            <a:solidFill>
              <a:srgbClr val="FF0000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2195736" y="2211710"/>
            <a:ext cx="432048" cy="0"/>
          </a:xfrm>
          <a:prstGeom prst="line">
            <a:avLst/>
          </a:prstGeom>
          <a:ln w="41275" cmpd="thickThin">
            <a:solidFill>
              <a:srgbClr val="FF0000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V="1">
            <a:off x="2627784" y="1635646"/>
            <a:ext cx="504056" cy="576064"/>
          </a:xfrm>
          <a:prstGeom prst="line">
            <a:avLst/>
          </a:prstGeom>
          <a:ln w="41275" cmpd="thickThin">
            <a:solidFill>
              <a:srgbClr val="FF0000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3131840" y="1383618"/>
            <a:ext cx="1296144" cy="252028"/>
          </a:xfrm>
          <a:prstGeom prst="line">
            <a:avLst/>
          </a:prstGeom>
          <a:ln w="41275" cmpd="thickThin">
            <a:solidFill>
              <a:srgbClr val="FF0000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4427984" y="1383618"/>
            <a:ext cx="1296144" cy="684076"/>
          </a:xfrm>
          <a:prstGeom prst="line">
            <a:avLst/>
          </a:prstGeom>
          <a:ln w="41275" cmpd="thickThin">
            <a:solidFill>
              <a:srgbClr val="FF0000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V="1">
            <a:off x="5724128" y="1923678"/>
            <a:ext cx="504056" cy="144016"/>
          </a:xfrm>
          <a:prstGeom prst="line">
            <a:avLst/>
          </a:prstGeom>
          <a:ln w="41275" cmpd="thickThin">
            <a:solidFill>
              <a:srgbClr val="FF0000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flipV="1">
            <a:off x="6228184" y="267494"/>
            <a:ext cx="1512168" cy="1656184"/>
          </a:xfrm>
          <a:prstGeom prst="line">
            <a:avLst/>
          </a:prstGeom>
          <a:ln w="41275" cmpd="thickThin">
            <a:solidFill>
              <a:srgbClr val="FF0000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flipV="1">
            <a:off x="7740352" y="51470"/>
            <a:ext cx="360040" cy="216024"/>
          </a:xfrm>
          <a:prstGeom prst="line">
            <a:avLst/>
          </a:prstGeom>
          <a:ln w="41275" cmpd="thickThin">
            <a:solidFill>
              <a:srgbClr val="FF0000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92" name="Прямая соединительная линия 8191"/>
          <p:cNvCxnSpPr/>
          <p:nvPr/>
        </p:nvCxnSpPr>
        <p:spPr>
          <a:xfrm>
            <a:off x="8100392" y="1588"/>
            <a:ext cx="504056" cy="1508044"/>
          </a:xfrm>
          <a:prstGeom prst="line">
            <a:avLst/>
          </a:prstGeom>
          <a:ln w="41275" cmpd="thickThin">
            <a:solidFill>
              <a:srgbClr val="FF0000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95" name="Прямая соединительная линия 8194"/>
          <p:cNvCxnSpPr/>
          <p:nvPr/>
        </p:nvCxnSpPr>
        <p:spPr>
          <a:xfrm flipV="1">
            <a:off x="8604448" y="1383618"/>
            <a:ext cx="144016" cy="126014"/>
          </a:xfrm>
          <a:prstGeom prst="line">
            <a:avLst/>
          </a:prstGeom>
          <a:ln w="41275" cmpd="thickThin">
            <a:solidFill>
              <a:srgbClr val="FF0000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97" name="Прямая соединительная линия 8196"/>
          <p:cNvCxnSpPr/>
          <p:nvPr/>
        </p:nvCxnSpPr>
        <p:spPr>
          <a:xfrm>
            <a:off x="8748464" y="1383618"/>
            <a:ext cx="504056" cy="0"/>
          </a:xfrm>
          <a:prstGeom prst="line">
            <a:avLst/>
          </a:prstGeom>
          <a:ln w="41275" cmpd="thickThin">
            <a:solidFill>
              <a:srgbClr val="FF0000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8" name="Управляющая кнопка: домой 8197">
            <a:hlinkClick r:id="rId3" action="ppaction://hlinksldjump" highlightClick="1"/>
          </p:cNvPr>
          <p:cNvSpPr/>
          <p:nvPr/>
        </p:nvSpPr>
        <p:spPr>
          <a:xfrm>
            <a:off x="3347864" y="3829333"/>
            <a:ext cx="1296144" cy="864096"/>
          </a:xfrm>
          <a:prstGeom prst="actionButtonHome">
            <a:avLst/>
          </a:prstGeom>
          <a:gradFill>
            <a:gsLst>
              <a:gs pos="12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50800">
            <a:gradFill>
              <a:gsLst>
                <a:gs pos="12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ffectLst>
            <a:glow rad="63500">
              <a:schemeClr val="tx2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8199" name="5-конечная звезда 8198"/>
          <p:cNvSpPr/>
          <p:nvPr/>
        </p:nvSpPr>
        <p:spPr>
          <a:xfrm>
            <a:off x="6731466" y="3302364"/>
            <a:ext cx="151166" cy="144016"/>
          </a:xfrm>
          <a:prstGeom prst="star5">
            <a:avLst/>
          </a:prstGeom>
          <a:solidFill>
            <a:srgbClr val="FFFF00"/>
          </a:solidFill>
          <a:ln w="50800">
            <a:solidFill>
              <a:srgbClr val="FF0000"/>
            </a:solidFill>
          </a:ln>
          <a:effectLst>
            <a:glow rad="63500">
              <a:schemeClr val="tx2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8200" name="5-конечная звезда 8199"/>
          <p:cNvSpPr/>
          <p:nvPr/>
        </p:nvSpPr>
        <p:spPr>
          <a:xfrm>
            <a:off x="2195736" y="2303086"/>
            <a:ext cx="147827" cy="108012"/>
          </a:xfrm>
          <a:prstGeom prst="star5">
            <a:avLst/>
          </a:prstGeom>
          <a:solidFill>
            <a:srgbClr val="FFFF00"/>
          </a:solidFill>
          <a:ln w="50800">
            <a:solidFill>
              <a:srgbClr val="FF0000"/>
            </a:solidFill>
          </a:ln>
          <a:effectLst>
            <a:glow rad="63500">
              <a:schemeClr val="tx2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8202" name="5-конечная звезда 8201"/>
          <p:cNvSpPr/>
          <p:nvPr/>
        </p:nvSpPr>
        <p:spPr>
          <a:xfrm>
            <a:off x="8084983" y="3769607"/>
            <a:ext cx="177213" cy="167669"/>
          </a:xfrm>
          <a:prstGeom prst="star5">
            <a:avLst/>
          </a:prstGeom>
          <a:solidFill>
            <a:srgbClr val="FFFF00"/>
          </a:solidFill>
          <a:ln w="50800">
            <a:solidFill>
              <a:srgbClr val="FF0000"/>
            </a:solidFill>
          </a:ln>
          <a:effectLst>
            <a:glow rad="63500">
              <a:schemeClr val="tx2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8203" name="5-конечная звезда 8202"/>
          <p:cNvSpPr/>
          <p:nvPr/>
        </p:nvSpPr>
        <p:spPr>
          <a:xfrm>
            <a:off x="1314215" y="1356017"/>
            <a:ext cx="144016" cy="126014"/>
          </a:xfrm>
          <a:prstGeom prst="star5">
            <a:avLst/>
          </a:prstGeom>
          <a:solidFill>
            <a:srgbClr val="FFFF00"/>
          </a:solidFill>
          <a:ln w="50800">
            <a:solidFill>
              <a:srgbClr val="FF0000"/>
            </a:solidFill>
          </a:ln>
          <a:effectLst>
            <a:glow rad="63500">
              <a:schemeClr val="tx2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8204" name="Прямоугольная выноска 8203"/>
          <p:cNvSpPr/>
          <p:nvPr/>
        </p:nvSpPr>
        <p:spPr>
          <a:xfrm flipH="1">
            <a:off x="5976156" y="1234335"/>
            <a:ext cx="2484276" cy="1378686"/>
          </a:xfrm>
          <a:prstGeom prst="wedgeRectCallout">
            <a:avLst>
              <a:gd name="adj1" fmla="val 18545"/>
              <a:gd name="adj2" fmla="val 94206"/>
            </a:avLst>
          </a:prstGeom>
          <a:solidFill>
            <a:schemeClr val="bg1">
              <a:alpha val="2000"/>
            </a:schemeClr>
          </a:solidFill>
          <a:ln w="50800">
            <a:solidFill>
              <a:srgbClr val="00B0F0">
                <a:alpha val="39000"/>
              </a:srgbClr>
            </a:solidFill>
          </a:ln>
          <a:effectLst>
            <a:glow rad="63500">
              <a:schemeClr val="tx2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8205" name="Прямоугольная выноска 8204"/>
          <p:cNvSpPr/>
          <p:nvPr/>
        </p:nvSpPr>
        <p:spPr>
          <a:xfrm>
            <a:off x="5146960" y="3753550"/>
            <a:ext cx="2628292" cy="1217587"/>
          </a:xfrm>
          <a:prstGeom prst="wedgeRectCallout">
            <a:avLst>
              <a:gd name="adj1" fmla="val 61839"/>
              <a:gd name="adj2" fmla="val -40202"/>
            </a:avLst>
          </a:prstGeom>
          <a:solidFill>
            <a:schemeClr val="bg1">
              <a:alpha val="2000"/>
            </a:schemeClr>
          </a:solidFill>
          <a:ln w="50800">
            <a:solidFill>
              <a:srgbClr val="00B0F0">
                <a:alpha val="39000"/>
              </a:srgbClr>
            </a:solidFill>
          </a:ln>
          <a:effectLst>
            <a:glow rad="63500">
              <a:schemeClr val="tx2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8206" name="Прямоугольная выноска 8205"/>
          <p:cNvSpPr/>
          <p:nvPr/>
        </p:nvSpPr>
        <p:spPr>
          <a:xfrm flipV="1">
            <a:off x="3343176" y="1995686"/>
            <a:ext cx="2304256" cy="1350150"/>
          </a:xfrm>
          <a:prstGeom prst="wedgeRectCallout">
            <a:avLst>
              <a:gd name="adj1" fmla="val -88933"/>
              <a:gd name="adj2" fmla="val 18980"/>
            </a:avLst>
          </a:prstGeom>
          <a:solidFill>
            <a:schemeClr val="bg1">
              <a:alpha val="2000"/>
            </a:schemeClr>
          </a:solidFill>
          <a:ln w="50800">
            <a:solidFill>
              <a:srgbClr val="00B0F0">
                <a:alpha val="39000"/>
              </a:srgbClr>
            </a:solidFill>
          </a:ln>
          <a:effectLst>
            <a:glow rad="63500">
              <a:schemeClr val="tx2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8208" name="Прямоугольная выноска 8207"/>
          <p:cNvSpPr/>
          <p:nvPr/>
        </p:nvSpPr>
        <p:spPr>
          <a:xfrm flipH="1" flipV="1">
            <a:off x="1851972" y="365609"/>
            <a:ext cx="2559736" cy="1288112"/>
          </a:xfrm>
          <a:prstGeom prst="wedgeRectCallout">
            <a:avLst>
              <a:gd name="adj1" fmla="val 65581"/>
              <a:gd name="adj2" fmla="val -25331"/>
            </a:avLst>
          </a:prstGeom>
          <a:solidFill>
            <a:schemeClr val="bg1">
              <a:alpha val="2000"/>
            </a:schemeClr>
          </a:solidFill>
          <a:ln w="50800">
            <a:solidFill>
              <a:srgbClr val="00B0F0">
                <a:alpha val="39000"/>
              </a:srgbClr>
            </a:solidFill>
          </a:ln>
          <a:effectLst>
            <a:glow rad="63500">
              <a:schemeClr val="tx2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pic>
        <p:nvPicPr>
          <p:cNvPr id="820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724" y="2098450"/>
            <a:ext cx="986260" cy="1029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1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300" y="3853441"/>
            <a:ext cx="2037767" cy="960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1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530" y="1356017"/>
            <a:ext cx="1154710" cy="855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12" name="Picture 6" descr="C:\Users\ultra\Desktop\dsc0285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663" y="477183"/>
            <a:ext cx="635971" cy="944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854" y="1291322"/>
            <a:ext cx="457200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952" y="2987061"/>
            <a:ext cx="457200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620" y="2232016"/>
            <a:ext cx="457200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676" y="4593312"/>
            <a:ext cx="457200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052" y="4642662"/>
            <a:ext cx="457200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27984" y="2098450"/>
            <a:ext cx="16561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  <a:tabLst>
                <a:tab pos="457200" algn="l"/>
              </a:tabLst>
            </a:pPr>
            <a:r>
              <a:rPr lang="ru-RU" sz="1200" b="1" dirty="0">
                <a:solidFill>
                  <a:srgbClr val="FFFF00"/>
                </a:solidFill>
                <a:latin typeface="Times New Roman"/>
                <a:ea typeface="Times New Roman"/>
              </a:rPr>
              <a:t>Каплица памяти </a:t>
            </a:r>
            <a:r>
              <a:rPr lang="ru-RU" sz="1200" b="1" dirty="0" smtClean="0">
                <a:solidFill>
                  <a:srgbClr val="FFFF00"/>
                </a:solidFill>
                <a:latin typeface="Times New Roman"/>
                <a:ea typeface="Times New Roman"/>
              </a:rPr>
              <a:t>воинов- </a:t>
            </a:r>
            <a:r>
              <a:rPr lang="ru-RU" sz="1200" b="1" dirty="0">
                <a:solidFill>
                  <a:srgbClr val="FFFF00"/>
                </a:solidFill>
                <a:latin typeface="Times New Roman"/>
                <a:ea typeface="Times New Roman"/>
              </a:rPr>
              <a:t>интернационалистов</a:t>
            </a:r>
            <a:endParaRPr lang="ru-RU" sz="1200" dirty="0">
              <a:solidFill>
                <a:srgbClr val="FFFF00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998480" y="3753550"/>
            <a:ext cx="170842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3857625" algn="l"/>
              </a:tabLst>
            </a:pPr>
            <a:r>
              <a:rPr lang="ru-RU" sz="1200" b="1" dirty="0" smtClean="0">
                <a:solidFill>
                  <a:srgbClr val="FFFF00"/>
                </a:solidFill>
                <a:latin typeface="Times New Roman"/>
                <a:ea typeface="Times New Roman"/>
              </a:rPr>
              <a:t>Стела </a:t>
            </a:r>
            <a:r>
              <a:rPr lang="ru-RU" sz="1200" b="1" dirty="0">
                <a:solidFill>
                  <a:srgbClr val="FFFF00"/>
                </a:solidFill>
                <a:latin typeface="Times New Roman"/>
                <a:ea typeface="Times New Roman"/>
              </a:rPr>
              <a:t>на месте наблюдательного пункта</a:t>
            </a:r>
            <a:endParaRPr lang="ru-RU" sz="1200" dirty="0">
              <a:solidFill>
                <a:srgbClr val="FFFF00"/>
              </a:solidFill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  <a:tabLst>
                <a:tab pos="3857625" algn="l"/>
              </a:tabLst>
            </a:pPr>
            <a:r>
              <a:rPr lang="ru-RU" sz="1200" b="1" dirty="0">
                <a:solidFill>
                  <a:srgbClr val="FFFF00"/>
                </a:solidFill>
                <a:latin typeface="Times New Roman"/>
                <a:ea typeface="Times New Roman"/>
              </a:rPr>
              <a:t>121-го стрелкового корпуса </a:t>
            </a:r>
            <a:r>
              <a:rPr lang="ru-RU" sz="1200" b="1" dirty="0" smtClean="0">
                <a:solidFill>
                  <a:srgbClr val="FFFF00"/>
                </a:solidFill>
                <a:latin typeface="Times New Roman"/>
                <a:ea typeface="Times New Roman"/>
              </a:rPr>
              <a:t>50-й </a:t>
            </a:r>
            <a:r>
              <a:rPr lang="ru-RU" sz="1200" b="1" dirty="0">
                <a:solidFill>
                  <a:srgbClr val="FFFF00"/>
                </a:solidFill>
                <a:latin typeface="Times New Roman"/>
                <a:ea typeface="Times New Roman"/>
              </a:rPr>
              <a:t>армии</a:t>
            </a:r>
            <a:endParaRPr lang="ru-RU" sz="1200" dirty="0">
              <a:solidFill>
                <a:srgbClr val="FFFF00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178805" y="1291322"/>
            <a:ext cx="128162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200" b="1" dirty="0">
                <a:solidFill>
                  <a:srgbClr val="FFFF00"/>
                </a:solidFill>
                <a:latin typeface="Times New Roman"/>
                <a:ea typeface="Times New Roman"/>
              </a:rPr>
              <a:t>Памятник Герою Советского Союза </a:t>
            </a:r>
            <a:endParaRPr lang="ru-RU" sz="1200" b="1" dirty="0" smtClean="0">
              <a:solidFill>
                <a:srgbClr val="FFFF00"/>
              </a:solidFill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1200" b="1" dirty="0" err="1" smtClean="0">
                <a:solidFill>
                  <a:srgbClr val="FFFF00"/>
                </a:solidFill>
                <a:latin typeface="Times New Roman"/>
                <a:ea typeface="Times New Roman"/>
              </a:rPr>
              <a:t>В.В.Фатину</a:t>
            </a:r>
            <a:r>
              <a:rPr lang="ru-RU" sz="1200" b="1" dirty="0" smtClean="0">
                <a:solidFill>
                  <a:srgbClr val="FFFF00"/>
                </a:solidFill>
                <a:latin typeface="Times New Roman"/>
                <a:ea typeface="Times New Roman"/>
              </a:rPr>
              <a:t> </a:t>
            </a:r>
            <a:endParaRPr lang="ru-RU" sz="1200" dirty="0">
              <a:solidFill>
                <a:srgbClr val="FFFF00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595274" y="494000"/>
            <a:ext cx="16073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Памятный знак «</a:t>
            </a:r>
            <a:r>
              <a:rPr lang="ru-RU" sz="1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Хачкар</a:t>
            </a:r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88451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ultra\Desktop\интер карта\север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3491" y="-34548"/>
            <a:ext cx="10753726" cy="532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единительная линия 4"/>
          <p:cNvCxnSpPr>
            <a:stCxn id="9218" idx="1"/>
          </p:cNvCxnSpPr>
          <p:nvPr/>
        </p:nvCxnSpPr>
        <p:spPr>
          <a:xfrm flipV="1">
            <a:off x="-1153491" y="2627689"/>
            <a:ext cx="1260995" cy="1"/>
          </a:xfrm>
          <a:prstGeom prst="line">
            <a:avLst/>
          </a:prstGeom>
          <a:ln w="41275" cmpd="thickThin">
            <a:solidFill>
              <a:srgbClr val="FF0000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V="1">
            <a:off x="107504" y="2355726"/>
            <a:ext cx="648072" cy="271963"/>
          </a:xfrm>
          <a:prstGeom prst="line">
            <a:avLst/>
          </a:prstGeom>
          <a:ln w="41275" cmpd="thickThin">
            <a:solidFill>
              <a:srgbClr val="FF0000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755576" y="2355726"/>
            <a:ext cx="216024" cy="271963"/>
          </a:xfrm>
          <a:prstGeom prst="line">
            <a:avLst/>
          </a:prstGeom>
          <a:ln w="41275" cmpd="thickThin">
            <a:solidFill>
              <a:srgbClr val="FF0000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V="1">
            <a:off x="971600" y="2211710"/>
            <a:ext cx="576064" cy="415979"/>
          </a:xfrm>
          <a:prstGeom prst="line">
            <a:avLst/>
          </a:prstGeom>
          <a:ln w="41275" cmpd="thickThin">
            <a:solidFill>
              <a:srgbClr val="FF0000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V="1">
            <a:off x="1547664" y="1419622"/>
            <a:ext cx="3024336" cy="792088"/>
          </a:xfrm>
          <a:prstGeom prst="line">
            <a:avLst/>
          </a:prstGeom>
          <a:ln w="41275" cmpd="thickThin">
            <a:solidFill>
              <a:srgbClr val="FF0000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4572000" y="1419622"/>
            <a:ext cx="1872208" cy="288032"/>
          </a:xfrm>
          <a:prstGeom prst="line">
            <a:avLst/>
          </a:prstGeom>
          <a:ln w="41275" cmpd="thickThin">
            <a:solidFill>
              <a:srgbClr val="FF0000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V="1">
            <a:off x="6444208" y="1563638"/>
            <a:ext cx="432048" cy="144016"/>
          </a:xfrm>
          <a:prstGeom prst="line">
            <a:avLst/>
          </a:prstGeom>
          <a:ln w="41275" cmpd="thickThin">
            <a:solidFill>
              <a:srgbClr val="FF0000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6876256" y="1635646"/>
            <a:ext cx="0" cy="180020"/>
          </a:xfrm>
          <a:prstGeom prst="line">
            <a:avLst/>
          </a:prstGeom>
          <a:ln w="41275" cmpd="thickThin">
            <a:solidFill>
              <a:srgbClr val="FF0000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6876256" y="1815666"/>
            <a:ext cx="288032" cy="252028"/>
          </a:xfrm>
          <a:prstGeom prst="line">
            <a:avLst/>
          </a:prstGeom>
          <a:ln w="41275" cmpd="thickThin">
            <a:solidFill>
              <a:srgbClr val="FF0000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7164288" y="2067694"/>
            <a:ext cx="144016" cy="925252"/>
          </a:xfrm>
          <a:prstGeom prst="line">
            <a:avLst/>
          </a:prstGeom>
          <a:ln w="41275" cmpd="thickThin">
            <a:solidFill>
              <a:srgbClr val="FF0000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7308304" y="2992946"/>
            <a:ext cx="360040" cy="370892"/>
          </a:xfrm>
          <a:prstGeom prst="line">
            <a:avLst/>
          </a:prstGeom>
          <a:ln w="41275" cmpd="thickThin">
            <a:solidFill>
              <a:srgbClr val="FF0000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7668344" y="3363838"/>
            <a:ext cx="648072" cy="0"/>
          </a:xfrm>
          <a:prstGeom prst="line">
            <a:avLst/>
          </a:prstGeom>
          <a:ln w="41275" cmpd="thickThin">
            <a:solidFill>
              <a:srgbClr val="FF0000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V="1">
            <a:off x="8316416" y="2859782"/>
            <a:ext cx="504056" cy="504056"/>
          </a:xfrm>
          <a:prstGeom prst="line">
            <a:avLst/>
          </a:prstGeom>
          <a:ln w="41275" cmpd="thickThin">
            <a:solidFill>
              <a:srgbClr val="FF0000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17" name="Прямая соединительная линия 9216"/>
          <p:cNvCxnSpPr>
            <a:endCxn id="9218" idx="3"/>
          </p:cNvCxnSpPr>
          <p:nvPr/>
        </p:nvCxnSpPr>
        <p:spPr>
          <a:xfrm flipV="1">
            <a:off x="8820472" y="2627690"/>
            <a:ext cx="779763" cy="232092"/>
          </a:xfrm>
          <a:prstGeom prst="line">
            <a:avLst/>
          </a:prstGeom>
          <a:ln w="41275" cmpd="thickThin">
            <a:solidFill>
              <a:srgbClr val="FF0000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19" name="Управляющая кнопка: домой 9218">
            <a:hlinkClick r:id="rId3" action="ppaction://hlinksldjump" highlightClick="1"/>
          </p:cNvPr>
          <p:cNvSpPr/>
          <p:nvPr/>
        </p:nvSpPr>
        <p:spPr>
          <a:xfrm>
            <a:off x="7812360" y="4133023"/>
            <a:ext cx="1151620" cy="864096"/>
          </a:xfrm>
          <a:prstGeom prst="actionButtonHome">
            <a:avLst/>
          </a:prstGeom>
          <a:gradFill>
            <a:gsLst>
              <a:gs pos="12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57150">
            <a:gradFill>
              <a:gsLst>
                <a:gs pos="12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ffectLst>
            <a:glow rad="63500">
              <a:schemeClr val="tx2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9220" name="5-конечная звезда 9219"/>
          <p:cNvSpPr/>
          <p:nvPr/>
        </p:nvSpPr>
        <p:spPr>
          <a:xfrm>
            <a:off x="7917493" y="3417844"/>
            <a:ext cx="149774" cy="117013"/>
          </a:xfrm>
          <a:prstGeom prst="star5">
            <a:avLst/>
          </a:prstGeom>
          <a:solidFill>
            <a:srgbClr val="FFFF00"/>
          </a:solidFill>
          <a:ln w="50800">
            <a:solidFill>
              <a:srgbClr val="FF0000"/>
            </a:solidFill>
          </a:ln>
          <a:effectLst>
            <a:glow rad="63500">
              <a:schemeClr val="tx2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9221" name="5-конечная звезда 9220"/>
          <p:cNvSpPr/>
          <p:nvPr/>
        </p:nvSpPr>
        <p:spPr>
          <a:xfrm>
            <a:off x="6948264" y="2211710"/>
            <a:ext cx="144016" cy="144016"/>
          </a:xfrm>
          <a:prstGeom prst="star5">
            <a:avLst/>
          </a:prstGeom>
          <a:solidFill>
            <a:srgbClr val="FFFF00"/>
          </a:solidFill>
          <a:ln w="50800">
            <a:solidFill>
              <a:srgbClr val="FF0000"/>
            </a:solidFill>
          </a:ln>
          <a:effectLst>
            <a:glow rad="63500">
              <a:schemeClr val="tx2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9222" name="Прямоугольная выноска 9221"/>
          <p:cNvSpPr/>
          <p:nvPr/>
        </p:nvSpPr>
        <p:spPr>
          <a:xfrm flipH="1">
            <a:off x="6286884" y="294396"/>
            <a:ext cx="2304256" cy="1413258"/>
          </a:xfrm>
          <a:prstGeom prst="wedgeRectCallout">
            <a:avLst>
              <a:gd name="adj1" fmla="val 17694"/>
              <a:gd name="adj2" fmla="val 77226"/>
            </a:avLst>
          </a:prstGeom>
          <a:solidFill>
            <a:schemeClr val="bg1">
              <a:alpha val="3000"/>
            </a:schemeClr>
          </a:solidFill>
          <a:ln w="50800">
            <a:solidFill>
              <a:srgbClr val="00B0F0">
                <a:alpha val="24000"/>
              </a:srgbClr>
            </a:solidFill>
          </a:ln>
          <a:effectLst>
            <a:glow rad="63500">
              <a:schemeClr val="tx2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9223" name="Прямоугольная выноска 9222"/>
          <p:cNvSpPr/>
          <p:nvPr/>
        </p:nvSpPr>
        <p:spPr>
          <a:xfrm>
            <a:off x="3995936" y="3534857"/>
            <a:ext cx="2664296" cy="1485165"/>
          </a:xfrm>
          <a:prstGeom prst="wedgeRectCallout">
            <a:avLst>
              <a:gd name="adj1" fmla="val 94899"/>
              <a:gd name="adj2" fmla="val -50615"/>
            </a:avLst>
          </a:prstGeom>
          <a:solidFill>
            <a:schemeClr val="bg1">
              <a:alpha val="3000"/>
            </a:schemeClr>
          </a:solidFill>
          <a:ln w="50800">
            <a:solidFill>
              <a:srgbClr val="00B0F0">
                <a:alpha val="24000"/>
              </a:srgbClr>
            </a:solidFill>
          </a:ln>
          <a:effectLst>
            <a:glow rad="63500">
              <a:schemeClr val="tx2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pic>
        <p:nvPicPr>
          <p:cNvPr id="922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75608"/>
            <a:ext cx="792088" cy="1181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288" y="3646326"/>
            <a:ext cx="1114824" cy="116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380" y="1329829"/>
            <a:ext cx="457200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608" y="4620629"/>
            <a:ext cx="457200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193113" y="3720102"/>
            <a:ext cx="16471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tabLst>
                <a:tab pos="457200" algn="l"/>
              </a:tabLst>
            </a:pPr>
            <a:r>
              <a:rPr lang="ru-RU" sz="1200" b="1" dirty="0">
                <a:solidFill>
                  <a:srgbClr val="FFFF00"/>
                </a:solidFill>
                <a:latin typeface="Times New Roman"/>
                <a:ea typeface="Times New Roman"/>
              </a:rPr>
              <a:t>Каплица памяти </a:t>
            </a:r>
            <a:r>
              <a:rPr lang="ru-RU" sz="1200" b="1" dirty="0" smtClean="0">
                <a:solidFill>
                  <a:srgbClr val="FFFF00"/>
                </a:solidFill>
                <a:latin typeface="Times New Roman"/>
                <a:ea typeface="Times New Roman"/>
              </a:rPr>
              <a:t>воинов- </a:t>
            </a:r>
            <a:r>
              <a:rPr lang="ru-RU" sz="1200" b="1" dirty="0">
                <a:solidFill>
                  <a:srgbClr val="FFFF00"/>
                </a:solidFill>
                <a:latin typeface="Times New Roman"/>
                <a:ea typeface="Times New Roman"/>
              </a:rPr>
              <a:t>интернационалистов</a:t>
            </a:r>
            <a:endParaRPr lang="ru-RU" sz="1200" dirty="0">
              <a:solidFill>
                <a:srgbClr val="FFFF00"/>
              </a:solidFill>
              <a:latin typeface="Times New Roman"/>
              <a:ea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087165" y="442980"/>
            <a:ext cx="16606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Памятный знак «</a:t>
            </a:r>
            <a:r>
              <a:rPr lang="ru-RU" sz="1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Хачкар</a:t>
            </a:r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236" y="1239440"/>
            <a:ext cx="4635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Прямоугольная выноска 31"/>
          <p:cNvSpPr/>
          <p:nvPr/>
        </p:nvSpPr>
        <p:spPr>
          <a:xfrm>
            <a:off x="107504" y="1507781"/>
            <a:ext cx="2664296" cy="1485165"/>
          </a:xfrm>
          <a:prstGeom prst="wedgeRectCallout">
            <a:avLst>
              <a:gd name="adj1" fmla="val 94899"/>
              <a:gd name="adj2" fmla="val -50615"/>
            </a:avLst>
          </a:prstGeom>
          <a:solidFill>
            <a:schemeClr val="bg1">
              <a:alpha val="3000"/>
            </a:schemeClr>
          </a:solidFill>
          <a:ln w="50800">
            <a:solidFill>
              <a:srgbClr val="00B0F0">
                <a:alpha val="24000"/>
              </a:srgbClr>
            </a:solidFill>
          </a:ln>
          <a:effectLst>
            <a:glow rad="63500">
              <a:schemeClr val="tx2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259632" y="1519212"/>
            <a:ext cx="136815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Памятник-бюст генерал-майору </a:t>
            </a:r>
            <a:r>
              <a:rPr lang="ru-RU" sz="1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М.Ф.Романову</a:t>
            </a:r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4101" name="Picture 5" descr="C:\Users\ultra\Desktop\dsc01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43" y="1599406"/>
            <a:ext cx="928215" cy="126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768" y="2627690"/>
            <a:ext cx="457200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428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202" y="-1244674"/>
            <a:ext cx="9540404" cy="9144000"/>
          </a:xfrm>
        </p:spPr>
      </p:pic>
      <p:sp>
        <p:nvSpPr>
          <p:cNvPr id="3" name="Прямоугольник 2"/>
          <p:cNvSpPr/>
          <p:nvPr/>
        </p:nvSpPr>
        <p:spPr>
          <a:xfrm>
            <a:off x="4349909" y="-353943"/>
            <a:ext cx="18473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0600" y="267494"/>
            <a:ext cx="8773888" cy="378565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ts val="1200"/>
              </a:lnSpc>
              <a:spcAft>
                <a:spcPts val="0"/>
              </a:spcAft>
            </a:pPr>
            <a:r>
              <a:rPr lang="ru-RU" sz="12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Октябрьский </a:t>
            </a:r>
            <a:r>
              <a:rPr lang="ru-RU" sz="12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район </a:t>
            </a:r>
            <a:r>
              <a:rPr lang="ru-RU" sz="12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г.Могилёва</a:t>
            </a:r>
            <a:r>
              <a:rPr lang="ru-RU" sz="12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как административно-территориальная единица областного центра Беларуси </a:t>
            </a:r>
            <a:r>
              <a:rPr lang="ru-RU" sz="12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г.Могилева</a:t>
            </a:r>
            <a:r>
              <a:rPr lang="ru-RU" sz="12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был создан 25 декабря 1962 года указом Президиума Верховного Совета БССР №136. Он расположен в южной части города, на левом берегу Днепра. Граничит с Ленинским районом, в основном, по реке Днепр до пересечения проспекта Пушкина с улицей Челюскинцев. Основные магистрали: проспекты Пушкинский, Шмидта, Димитрова, Витебский, бульвар Непокорённых, улица Островского. Площадь составляет 41000 </a:t>
            </a:r>
            <a:r>
              <a:rPr lang="ru-RU" sz="12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кв.м</a:t>
            </a:r>
            <a:r>
              <a:rPr lang="ru-RU" sz="12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Население -- 171,4 тысячи жителей. </a:t>
            </a:r>
            <a:endParaRPr lang="ru-RU" sz="12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just">
              <a:lnSpc>
                <a:spcPts val="1200"/>
              </a:lnSpc>
              <a:spcAft>
                <a:spcPts val="0"/>
              </a:spcAft>
            </a:pPr>
            <a:r>
              <a:rPr lang="ru-RU" sz="12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Район </a:t>
            </a:r>
            <a:r>
              <a:rPr lang="ru-RU" sz="12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-- это, прежде всего люди, которые живут и трудятся в нем. Первым руководителем нашего района был Юрий Юрьевич </a:t>
            </a:r>
            <a:r>
              <a:rPr lang="ru-RU" sz="12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Сервирог</a:t>
            </a:r>
            <a:r>
              <a:rPr lang="ru-RU" sz="12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а нынешний глава Октябрьского района – Соловьев Петр Александрович. </a:t>
            </a:r>
            <a:endParaRPr lang="ru-RU" sz="12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8890" algn="just">
              <a:lnSpc>
                <a:spcPts val="1200"/>
              </a:lnSpc>
              <a:spcAft>
                <a:spcPts val="0"/>
              </a:spcAft>
            </a:pPr>
            <a:r>
              <a:rPr lang="ru-RU" sz="1200" spc="-5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На </a:t>
            </a:r>
            <a:r>
              <a:rPr lang="ru-RU" sz="1200" spc="-5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территории Октябрьского района </a:t>
            </a:r>
            <a:r>
              <a:rPr lang="ru-RU" sz="1200" spc="-5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г.Могилева</a:t>
            </a:r>
            <a:r>
              <a:rPr lang="ru-RU" sz="1200" spc="-5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находятся:</a:t>
            </a:r>
            <a:endParaRPr lang="ru-RU" sz="12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just" fontAlgn="base" hangingPunct="0">
              <a:lnSpc>
                <a:spcPts val="1200"/>
              </a:lnSpc>
              <a:spcAft>
                <a:spcPts val="0"/>
              </a:spcAft>
            </a:pPr>
            <a:r>
              <a:rPr lang="ru-RU" sz="1200" spc="-15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- 18 учреждений общего среднего образования (из них 15 районного подчинения и 3 учреждения городского подчинения),</a:t>
            </a:r>
            <a:r>
              <a:rPr lang="ru-RU" sz="12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1200" spc="-5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учреждение дополнительного образования детей и молодежи «Центр творчества «Эверест» </a:t>
            </a:r>
            <a:r>
              <a:rPr lang="ru-RU" sz="1200" spc="-5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г.Могилева</a:t>
            </a:r>
            <a:r>
              <a:rPr lang="ru-RU" sz="1200" spc="-5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»;</a:t>
            </a:r>
            <a:endParaRPr lang="ru-RU" sz="12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just" fontAlgn="base" hangingPunct="0">
              <a:lnSpc>
                <a:spcPts val="1200"/>
              </a:lnSpc>
              <a:spcAft>
                <a:spcPts val="0"/>
              </a:spcAft>
            </a:pPr>
            <a:r>
              <a:rPr lang="ru-RU" sz="1200" spc="-15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 Могилевский государственный технологический </a:t>
            </a:r>
            <a:r>
              <a:rPr lang="ru-RU" sz="1200" spc="-5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университет;</a:t>
            </a:r>
            <a:endParaRPr lang="ru-RU" sz="12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just" fontAlgn="base" hangingPunct="0">
              <a:lnSpc>
                <a:spcPts val="12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- 2 стадиона, 3 плавательных бассейна, 24 спортивных зала, спортплощадки, </a:t>
            </a:r>
            <a:r>
              <a:rPr lang="ru-RU" sz="1200" dirty="0">
                <a:solidFill>
                  <a:srgbClr val="343434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спортивные базы.</a:t>
            </a:r>
            <a:r>
              <a:rPr lang="ru-RU" sz="12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Основные физкультурно-спортивные базы: ГСУСУ «Областной центр олимпийского резерва по хоккею с шайбой» (Ледовый Дворец), ЦФОР ОАО «</a:t>
            </a:r>
            <a:r>
              <a:rPr lang="ru-RU" sz="12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Могилевхимволокно</a:t>
            </a:r>
            <a:r>
              <a:rPr lang="ru-RU" sz="12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», СК «Торпедо» филиала ОАО «</a:t>
            </a:r>
            <a:r>
              <a:rPr lang="ru-RU" sz="12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БелАЗ</a:t>
            </a:r>
            <a:r>
              <a:rPr lang="ru-RU" sz="12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», ГСУСУ «ОЦОР по хоккею с шайбой»,  областная ДЮСШ по гребным видам спорта, </a:t>
            </a:r>
            <a:r>
              <a:rPr lang="ru-RU" sz="12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роликобежный</a:t>
            </a:r>
            <a:r>
              <a:rPr lang="ru-RU" sz="12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стадион с  «тропой здоровья»; строится многопрофильный спортивный центр на </a:t>
            </a:r>
            <a:r>
              <a:rPr lang="ru-RU" sz="12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Фатинском</a:t>
            </a:r>
            <a:r>
              <a:rPr lang="ru-RU" sz="12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заливе;</a:t>
            </a:r>
            <a:endParaRPr lang="ru-RU" sz="12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just" fontAlgn="base" hangingPunct="0">
              <a:lnSpc>
                <a:spcPts val="1200"/>
              </a:lnSpc>
              <a:spcAft>
                <a:spcPts val="0"/>
              </a:spcAft>
            </a:pPr>
            <a:r>
              <a:rPr lang="ru-RU" sz="1200" spc="-2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 учреждения культуры: </a:t>
            </a:r>
            <a:r>
              <a:rPr lang="ru-RU" sz="1200" spc="-1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Дворец культуры области</a:t>
            </a:r>
            <a:r>
              <a:rPr lang="ru-RU" sz="12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с Детским парком аттракционов</a:t>
            </a:r>
            <a:r>
              <a:rPr lang="ru-RU" sz="1200" spc="-1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</a:t>
            </a:r>
            <a:r>
              <a:rPr lang="ru-RU" sz="1200" spc="-15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Дом культуры </a:t>
            </a:r>
            <a:r>
              <a:rPr lang="ru-RU" sz="12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филиала ОАО «БЕЛАЗ»</a:t>
            </a:r>
            <a:r>
              <a:rPr lang="ru-RU" sz="1200" spc="-15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; </a:t>
            </a:r>
            <a:r>
              <a:rPr lang="ru-RU" sz="1200" spc="-2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2 кинотеатра («Космос», «</a:t>
            </a:r>
            <a:r>
              <a:rPr lang="ru-RU" sz="1200" spc="-2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Ветразь</a:t>
            </a:r>
            <a:r>
              <a:rPr lang="ru-RU" sz="1200" spc="-2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»), 6 библиотек УК </a:t>
            </a:r>
            <a:r>
              <a:rPr lang="ru-RU" sz="12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«Централизованная система государственных публичных библиотек </a:t>
            </a:r>
            <a:r>
              <a:rPr lang="ru-RU" sz="12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г.Могилева</a:t>
            </a:r>
            <a:r>
              <a:rPr lang="ru-RU" sz="12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»</a:t>
            </a:r>
            <a:r>
              <a:rPr lang="ru-RU" sz="1200" spc="-2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;</a:t>
            </a:r>
            <a:endParaRPr lang="ru-RU" sz="12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just" fontAlgn="base" hangingPunct="0">
              <a:lnSpc>
                <a:spcPts val="1200"/>
              </a:lnSpc>
              <a:spcAft>
                <a:spcPts val="0"/>
              </a:spcAft>
            </a:pPr>
            <a:r>
              <a:rPr lang="ru-RU" sz="1200" spc="-15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 промышленный потенциал составляет ряд предприятий, среди которых такие гиганты, как </a:t>
            </a:r>
            <a:r>
              <a:rPr lang="ru-RU" sz="12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ОАО «</a:t>
            </a:r>
            <a:r>
              <a:rPr lang="ru-RU" sz="12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Могилевхимволокно</a:t>
            </a:r>
            <a:r>
              <a:rPr lang="ru-RU" sz="12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»</a:t>
            </a:r>
            <a:r>
              <a:rPr lang="ru-RU" sz="1200" b="1" spc="-15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</a:t>
            </a:r>
            <a:r>
              <a:rPr lang="ru-RU" sz="12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филиал «Могилевский автомобильный завод имени </a:t>
            </a:r>
            <a:r>
              <a:rPr lang="ru-RU" sz="12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С.М.Кирова</a:t>
            </a:r>
            <a:r>
              <a:rPr lang="ru-RU" sz="12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» ОАО «</a:t>
            </a:r>
            <a:r>
              <a:rPr lang="ru-RU" sz="12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БелАЗ</a:t>
            </a:r>
            <a:r>
              <a:rPr lang="ru-RU" sz="12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», ОАО «Бабушкина крынка» - управляющая компания холдинга «Могилевская молочная компания «Бабушкина крынка», ОАО «Могилевский мясокомбинат», ОАО «Лента»</a:t>
            </a:r>
            <a:r>
              <a:rPr lang="ru-RU" sz="1200" spc="-15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</a:t>
            </a:r>
            <a:r>
              <a:rPr lang="ru-RU" sz="12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завод «Красный металлист»;</a:t>
            </a:r>
            <a:endParaRPr lang="ru-RU" sz="12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just" fontAlgn="base" hangingPunct="0">
              <a:lnSpc>
                <a:spcPts val="12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 есть в районе речной порт, расположенный на левом берегу Днепра</a:t>
            </a:r>
            <a:r>
              <a:rPr lang="ru-RU" sz="12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  <a:endParaRPr lang="ru-RU" sz="12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7452320" y="3435845"/>
            <a:ext cx="504056" cy="419361"/>
          </a:xfrm>
          <a:prstGeom prst="actionButtonHome">
            <a:avLst/>
          </a:prstGeom>
          <a:gradFill>
            <a:gsLst>
              <a:gs pos="12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50800">
            <a:gradFill>
              <a:gsLst>
                <a:gs pos="12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ffectLst>
            <a:glow rad="63500">
              <a:schemeClr val="tx2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7" name="Управляющая кнопка: назад 6">
            <a:hlinkClick r:id="" action="ppaction://hlinkshowjump?jump=lastslideviewed" highlightClick="1"/>
          </p:cNvPr>
          <p:cNvSpPr/>
          <p:nvPr/>
        </p:nvSpPr>
        <p:spPr>
          <a:xfrm>
            <a:off x="8172400" y="3435845"/>
            <a:ext cx="504056" cy="419361"/>
          </a:xfrm>
          <a:prstGeom prst="actionButtonBackPrevious">
            <a:avLst/>
          </a:prstGeom>
          <a:gradFill>
            <a:gsLst>
              <a:gs pos="29000">
                <a:srgbClr val="00B050"/>
              </a:gs>
              <a:gs pos="59000">
                <a:srgbClr val="FF0000"/>
              </a:gs>
              <a:gs pos="70000">
                <a:srgbClr val="FF0000"/>
              </a:gs>
              <a:gs pos="100000">
                <a:srgbClr val="FFEBFA"/>
              </a:gs>
            </a:gsLst>
            <a:lin ang="16200000" scaled="1"/>
          </a:gradFill>
          <a:ln w="50800">
            <a:solidFill>
              <a:schemeClr val="tx1">
                <a:lumMod val="95000"/>
                <a:lumOff val="5000"/>
                <a:alpha val="0"/>
              </a:schemeClr>
            </a:solidFill>
          </a:ln>
          <a:effectLst>
            <a:glow rad="63500">
              <a:schemeClr val="tx2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82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36" y="-1820738"/>
            <a:ext cx="9144000" cy="9144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23478"/>
            <a:ext cx="8460433" cy="1249769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>
              <a:tabLst>
                <a:tab pos="457200" algn="l"/>
              </a:tabLst>
            </a:pP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Times New Roman"/>
              </a:rPr>
              <a:t>Мемориальный комплекс 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Times New Roman"/>
              </a:rPr>
              <a:t/>
            </a:r>
            <a:b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Times New Roman"/>
              </a:rPr>
            </a:b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Times New Roman"/>
              </a:rPr>
              <a:t>“</a:t>
            </a:r>
            <a:r>
              <a:rPr lang="ru-RU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Times New Roman"/>
              </a:rPr>
              <a:t>Луполовский</a:t>
            </a: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Times New Roman"/>
              </a:rPr>
              <a:t> лагерь смерти”</a:t>
            </a:r>
            <a:b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Times New Roman"/>
              </a:rPr>
            </a:b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  <p:pic>
        <p:nvPicPr>
          <p:cNvPr id="5122" name="Picture 2" descr="shmidta_02"/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02757"/>
            <a:ext cx="3240360" cy="3934072"/>
          </a:xfrm>
          <a:prstGeom prst="roundRect">
            <a:avLst>
              <a:gd name="adj" fmla="val 10327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551829" y="1084634"/>
            <a:ext cx="5340652" cy="3970318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140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Памятник истории. Официально назывался «</a:t>
            </a:r>
            <a:r>
              <a:rPr kumimoji="0" lang="ru-RU" altLang="ru-RU" sz="1400" i="0" u="none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Шталаг</a:t>
            </a:r>
            <a:r>
              <a:rPr kumimoji="0" lang="ru-RU" altLang="ru-RU" sz="140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№ 813». Создан немецко-фашистскими захватчиками осенью 1941г. на территории аэродрома в </a:t>
            </a:r>
            <a:r>
              <a:rPr kumimoji="0" lang="ru-RU" altLang="ru-RU" sz="1400" i="0" u="none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Луполово</a:t>
            </a:r>
            <a:r>
              <a:rPr kumimoji="0" lang="ru-RU" altLang="ru-RU" sz="140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для массового уничтожения советских военнопленных. </a:t>
            </a:r>
            <a:r>
              <a:rPr lang="ru-RU" alt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kumimoji="0" lang="ru-RU" altLang="ru-RU" sz="140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зники </a:t>
            </a:r>
            <a:r>
              <a:rPr kumimoji="0" lang="ru-RU" altLang="ru-RU" sz="140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содержалась </a:t>
            </a:r>
            <a:r>
              <a:rPr kumimoji="0" lang="ru-RU" altLang="ru-RU" sz="140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антисанитарных условиях под </a:t>
            </a:r>
            <a:r>
              <a:rPr kumimoji="0" lang="ru-RU" altLang="ru-RU" sz="140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открытым небом, среди них свирепствовал тиф</a:t>
            </a:r>
            <a:r>
              <a:rPr kumimoji="0" lang="ru-RU" altLang="ru-RU" sz="140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Их пытали</a:t>
            </a:r>
            <a:r>
              <a:rPr lang="ru-RU" alt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морили голодом, </a:t>
            </a:r>
            <a:r>
              <a:rPr lang="ru-RU" alt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расстреливали, </a:t>
            </a:r>
            <a:r>
              <a:rPr kumimoji="0" lang="ru-RU" altLang="ru-RU" sz="140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группами водили на работу, ослабевших по дороге </a:t>
            </a:r>
            <a:r>
              <a:rPr kumimoji="0" lang="ru-RU" altLang="ru-RU" sz="140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пристреливали.</a:t>
            </a:r>
            <a:r>
              <a:rPr kumimoji="0" lang="ru-RU" altLang="ru-RU" sz="1400" i="0" u="none" strike="noStrike" cap="none" normalizeH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40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kumimoji="0" lang="ru-RU" altLang="ru-RU" sz="140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время существования лагеря до </a:t>
            </a:r>
            <a:r>
              <a:rPr kumimoji="0" lang="ru-RU" altLang="ru-RU" sz="140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1943г</a:t>
            </a:r>
            <a:r>
              <a:rPr kumimoji="0" lang="ru-RU" altLang="ru-RU" sz="140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уничтожено более 40 тысяч человек. В </a:t>
            </a:r>
            <a:r>
              <a:rPr kumimoji="0" lang="ru-RU" altLang="ru-RU" sz="140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1948г</a:t>
            </a:r>
            <a:r>
              <a:rPr kumimoji="0" lang="ru-RU" altLang="ru-RU" sz="140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на могилах военнопленных был установлен обелиск. В </a:t>
            </a:r>
            <a:r>
              <a:rPr kumimoji="0" lang="ru-RU" altLang="ru-RU" sz="140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1984г</a:t>
            </a:r>
            <a:r>
              <a:rPr kumimoji="0" lang="ru-RU" altLang="ru-RU" sz="140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по проекту архитектора </a:t>
            </a:r>
            <a:r>
              <a:rPr kumimoji="0" lang="ru-RU" altLang="ru-RU" sz="1400" i="0" u="none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М.Янчика</a:t>
            </a:r>
            <a:r>
              <a:rPr kumimoji="0" lang="ru-RU" altLang="ru-RU" sz="140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40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создан мемориальный комплекс, отгороженный </a:t>
            </a:r>
            <a:r>
              <a:rPr kumimoji="0" lang="ru-RU" altLang="ru-RU" sz="140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стенами </a:t>
            </a:r>
            <a:r>
              <a:rPr kumimoji="0" lang="ru-RU" altLang="ru-RU" sz="140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 серого </a:t>
            </a:r>
            <a:r>
              <a:rPr kumimoji="0" lang="ru-RU" altLang="ru-RU" sz="140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камня. </a:t>
            </a:r>
            <a:r>
              <a:rPr kumimoji="0" lang="ru-RU" altLang="ru-RU" sz="140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входа на кладбище взметнулись ввысь две </a:t>
            </a:r>
            <a:r>
              <a:rPr kumimoji="0" lang="ru-RU" altLang="ru-RU" sz="140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соединенные в нижней части десятиметровые стелы. Вверху </a:t>
            </a:r>
            <a:r>
              <a:rPr kumimoji="0" lang="ru-RU" altLang="ru-RU" sz="140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они будто разрывают условную лагерную решётку. </a:t>
            </a:r>
            <a:r>
              <a:rPr kumimoji="0" lang="ru-RU" altLang="ru-RU" sz="140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kumimoji="0" lang="ru-RU" altLang="ru-RU" sz="140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2001 г. установлены три монументальных литых бронзовых </a:t>
            </a:r>
            <a:r>
              <a:rPr kumimoji="0" lang="ru-RU" altLang="ru-RU" sz="140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барельефа могилевских скульпторов </a:t>
            </a:r>
            <a:r>
              <a:rPr kumimoji="0" lang="ru-RU" altLang="ru-RU" sz="1400" i="0" u="none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С.Доморацкого</a:t>
            </a:r>
            <a:r>
              <a:rPr kumimoji="0" lang="ru-RU" altLang="ru-RU" sz="140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ru-RU" altLang="ru-RU" sz="1400" i="0" u="none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В.Бойцуном</a:t>
            </a:r>
            <a:r>
              <a:rPr kumimoji="0" lang="ru-RU" altLang="ru-RU" sz="140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kumimoji="0" lang="ru-RU" altLang="ru-RU" sz="1400" i="0" u="none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В.Устиновой</a:t>
            </a:r>
            <a:r>
              <a:rPr kumimoji="0" lang="ru-RU" altLang="ru-RU" sz="140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ru-RU" altLang="ru-RU" sz="140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“Нашествие” и “Концлагерь” </a:t>
            </a:r>
            <a:r>
              <a:rPr kumimoji="0" lang="ru-RU" altLang="ru-RU" sz="140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перед </a:t>
            </a:r>
            <a:r>
              <a:rPr kumimoji="0" lang="ru-RU" altLang="ru-RU" sz="140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стенами, а  “Непокорённые” возле Вечного огня</a:t>
            </a:r>
            <a:r>
              <a:rPr kumimoji="0" lang="ru-RU" altLang="ru-RU" sz="140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ru-RU" altLang="ru-RU" sz="1400" i="0" u="none" strike="noStrike" cap="none" normalizeH="0" baseline="0" dirty="0" smtClean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Управляющая кнопка: домой 9">
            <a:hlinkClick r:id="rId4" action="ppaction://hlinksldjump" highlightClick="1"/>
          </p:cNvPr>
          <p:cNvSpPr/>
          <p:nvPr/>
        </p:nvSpPr>
        <p:spPr>
          <a:xfrm>
            <a:off x="1979712" y="4394441"/>
            <a:ext cx="504056" cy="419361"/>
          </a:xfrm>
          <a:prstGeom prst="actionButtonHome">
            <a:avLst/>
          </a:prstGeom>
          <a:gradFill>
            <a:gsLst>
              <a:gs pos="12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50800">
            <a:gradFill>
              <a:gsLst>
                <a:gs pos="12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ffectLst>
            <a:glow rad="63500">
              <a:schemeClr val="tx2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9" name="Управляющая кнопка: назад 8">
            <a:hlinkClick r:id="" action="ppaction://hlinkshowjump?jump=lastslideviewed" highlightClick="1"/>
          </p:cNvPr>
          <p:cNvSpPr/>
          <p:nvPr/>
        </p:nvSpPr>
        <p:spPr>
          <a:xfrm>
            <a:off x="2627784" y="4373893"/>
            <a:ext cx="504056" cy="439909"/>
          </a:xfrm>
          <a:prstGeom prst="actionButtonBackPrevious">
            <a:avLst/>
          </a:prstGeom>
          <a:gradFill>
            <a:gsLst>
              <a:gs pos="29000">
                <a:srgbClr val="00B050"/>
              </a:gs>
              <a:gs pos="59000">
                <a:srgbClr val="FF0000"/>
              </a:gs>
              <a:gs pos="70000">
                <a:srgbClr val="FF0000"/>
              </a:gs>
              <a:gs pos="100000">
                <a:srgbClr val="FFEBFA"/>
              </a:gs>
            </a:gsLst>
            <a:lin ang="16200000" scaled="1"/>
          </a:gradFill>
          <a:ln w="50800">
            <a:solidFill>
              <a:schemeClr val="tx1">
                <a:lumMod val="95000"/>
                <a:lumOff val="5000"/>
                <a:alpha val="0"/>
              </a:schemeClr>
            </a:solidFill>
          </a:ln>
          <a:effectLst>
            <a:glow rad="63500">
              <a:schemeClr val="tx2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244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Mod val="60000"/>
            <a:lumOff val="40000"/>
          </a:schemeClr>
        </a:solidFill>
        <a:ln w="50800">
          <a:solidFill>
            <a:schemeClr val="tx1">
              <a:lumMod val="95000"/>
              <a:lumOff val="5000"/>
              <a:alpha val="0"/>
            </a:schemeClr>
          </a:solidFill>
        </a:ln>
        <a:effectLst>
          <a:glow rad="63500">
            <a:schemeClr val="tx2">
              <a:alpha val="40000"/>
            </a:schemeClr>
          </a:glow>
        </a:effectLst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41275" cmpd="thickThin">
          <a:solidFill>
            <a:srgbClr val="FF0000">
              <a:alpha val="68000"/>
            </a:srgb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838</TotalTime>
  <Words>2233</Words>
  <Application>Microsoft Office PowerPoint</Application>
  <PresentationFormat>Экран (16:9)</PresentationFormat>
  <Paragraphs>87</Paragraphs>
  <Slides>24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Интерактивная карта  «Звездочка на карте района»  (Октябрьский район г.Могилев)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Мемориальный комплекс  “Луполовский лагерь смерти”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Интерактивная карта</dc:title>
  <dc:creator>Каин Комиссар</dc:creator>
  <cp:lastModifiedBy>user</cp:lastModifiedBy>
  <cp:revision>174</cp:revision>
  <dcterms:created xsi:type="dcterms:W3CDTF">2019-04-21T17:01:02Z</dcterms:created>
  <dcterms:modified xsi:type="dcterms:W3CDTF">2021-04-22T10:26:40Z</dcterms:modified>
</cp:coreProperties>
</file>